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5" r:id="rId5"/>
    <p:sldMasterId id="2147483675" r:id="rId6"/>
  </p:sldMasterIdLst>
  <p:notesMasterIdLst>
    <p:notesMasterId r:id="rId29"/>
  </p:notesMasterIdLst>
  <p:sldIdLst>
    <p:sldId id="2142532866" r:id="rId7"/>
    <p:sldId id="674" r:id="rId8"/>
    <p:sldId id="1330" r:id="rId9"/>
    <p:sldId id="1336" r:id="rId10"/>
    <p:sldId id="2142532874" r:id="rId11"/>
    <p:sldId id="2142532867" r:id="rId12"/>
    <p:sldId id="2147478581" r:id="rId13"/>
    <p:sldId id="2142532293" r:id="rId14"/>
    <p:sldId id="2147478583" r:id="rId15"/>
    <p:sldId id="1342" r:id="rId16"/>
    <p:sldId id="2147478584" r:id="rId17"/>
    <p:sldId id="1332" r:id="rId18"/>
    <p:sldId id="650" r:id="rId19"/>
    <p:sldId id="2142532870" r:id="rId20"/>
    <p:sldId id="2142532868" r:id="rId21"/>
    <p:sldId id="666" r:id="rId22"/>
    <p:sldId id="676" r:id="rId23"/>
    <p:sldId id="2142532873" r:id="rId24"/>
    <p:sldId id="2142532865" r:id="rId25"/>
    <p:sldId id="2147478580" r:id="rId26"/>
    <p:sldId id="2142532160" r:id="rId27"/>
    <p:sldId id="1347" r:id="rId28"/>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able of Contents" id="{E0877972-C3FF-4496-9052-351443C0B02D}">
          <p14:sldIdLst>
            <p14:sldId id="2142532866"/>
          </p14:sldIdLst>
        </p14:section>
        <p14:section name="P2P Principles" id="{523E47FE-522E-4AC3-9275-6AE8672809FA}">
          <p14:sldIdLst>
            <p14:sldId id="674"/>
          </p14:sldIdLst>
        </p14:section>
        <p14:section name="P2P Forum Template" id="{C72BAE6A-F163-4F1B-BF8B-FDFF5113ABA1}">
          <p14:sldIdLst>
            <p14:sldId id="1330"/>
            <p14:sldId id="1336"/>
            <p14:sldId id="2142532874"/>
            <p14:sldId id="2142532867"/>
            <p14:sldId id="2147478581"/>
            <p14:sldId id="2142532293"/>
            <p14:sldId id="2147478583"/>
            <p14:sldId id="1342"/>
            <p14:sldId id="2147478584"/>
            <p14:sldId id="1332"/>
            <p14:sldId id="650"/>
            <p14:sldId id="2142532870"/>
            <p14:sldId id="2142532868"/>
          </p14:sldIdLst>
        </p14:section>
        <p14:section name="Forum Template Appendix" id="{F6788C1C-6147-4129-889B-297F91DA795E}">
          <p14:sldIdLst>
            <p14:sldId id="666"/>
            <p14:sldId id="676"/>
            <p14:sldId id="2142532873"/>
            <p14:sldId id="2142532865"/>
            <p14:sldId id="2147478580"/>
            <p14:sldId id="2142532160"/>
            <p14:sldId id="1347"/>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DFE51F-BC58-CF7E-82C9-7D14D0D4D5C2}" name="Taylor L Burrows" initials="TLB" userId="S::Taylor.L.Burrows@ey.com::3c9eb92f-f47f-485e-bdeb-d6bf2726d8f0" providerId="AD"/>
  <p188:author id="{AF7DAF31-1B83-1DD6-DC1A-0B5968BB4739}" name="Burrows, Taylor L CTR (USA)" initials="TB" userId="S::taylor.l.burrows2.ctr@us.navy.mil::9cf4aa47-752c-41ef-a2a0-05f2d03658b2" providerId="AD"/>
  <p188:author id="{B8FAC953-326F-325C-7911-FCE9BF5D5A22}" name="Altschul, Chloe L CTR (USA)" initials="CA" userId="S::chloe.l.altschul.ctr@us.navy.mil::690c2c2c-849b-4feb-b7ae-da487b57c8ba" providerId="AD"/>
  <p188:author id="{CAF03C6A-5FE0-55F3-270D-DEEBEB70EB5A}" name="John Tripplaar" initials="JT" userId="S::John.Tripplaar@ey.com::c078fc6b-7492-455b-bbc4-7523626bd867" providerId="AD"/>
  <p188:author id="{9715C573-E18E-83CA-B5D1-556C3DC55A44}" name="Edward Wol" initials="EW" userId="S::Edward.Wol@ey.com::673b2a0e-3d54-48e1-b1af-49b4e1c58aea" providerId="AD"/>
  <p188:author id="{A149939A-77AF-AAC2-CB62-BE99C67F7447}" name="Chloe L Altschul" initials="CLA" userId="S::Chloe.Altschul@ey.com::3c9757aa-ee35-404b-87e4-22aefa875ef5" providerId="AD"/>
  <p188:author id="{F04FB2B8-C429-CEDC-410F-FF6482812C17}" name="Sofge, Eric E CIV USN VCNO (USA)" initials="ES" userId="S::eric.e.sofge.civ@us.navy.mil::35511647-c477-4b39-a2b5-ddaebdcaf78e" providerId="AD"/>
  <p188:author id="{CD58F4C6-17A5-A095-C561-B398AA6E5261}" name="Capri Backus" initials="CB" userId="S::Capri.Backus@ey.com::8d3841a7-ce9c-4315-aa35-6c833f87f4dd" providerId="AD"/>
  <p188:author id="{A70E6ED8-B97D-110B-8F08-7EFFFC41E19D}" name="Sharik K Nasir" initials="SKN" userId="S::Sharik.Nasir@ey.com::27fef2cb-5450-4266-8361-13e20acc4663" providerId="AD"/>
  <p188:author id="{29D33DDF-D674-25B0-9BF8-E9176BB98D55}" name="Tripplaar, John N CTR (USA)" initials="JT" userId="S::john.n.tripplaar.ctr@us.navy.mil::a493717d-ea21-4b26-a39b-79835294623b" providerId="AD"/>
  <p188:author id="{EE0105E3-53BC-3A8B-ED32-E94D32A4A24A}" name="Ryan Levy" initials="RL" userId="S::Ryan.Levy@ey.com::915fd5ed-b423-4b09-88eb-a0f34e6aeb3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000000"/>
    <a:srgbClr val="EBE5A7"/>
    <a:srgbClr val="92D050"/>
    <a:srgbClr val="FF7578"/>
    <a:srgbClr val="00A200"/>
    <a:srgbClr val="FF3F44"/>
    <a:srgbClr val="FF0D13"/>
    <a:srgbClr val="009600"/>
    <a:srgbClr val="FF01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2" autoAdjust="0"/>
    <p:restoredTop sz="94660"/>
  </p:normalViewPr>
  <p:slideViewPr>
    <p:cSldViewPr snapToGrid="0">
      <p:cViewPr varScale="1">
        <p:scale>
          <a:sx n="62" d="100"/>
          <a:sy n="62" d="100"/>
        </p:scale>
        <p:origin x="80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 Id="rId35" Type="http://schemas.microsoft.com/office/2018/10/relationships/authors" Target="authors.xml"/><Relationship Id="rId8"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fge, Eric E CIV USN VCNO (USA)" userId="35511647-c477-4b39-a2b5-ddaebdcaf78e" providerId="ADAL" clId="{3EA1ACC9-55CD-4E4F-AF6C-064FD6926AD1}"/>
    <pc:docChg chg="undo custSel modSld">
      <pc:chgData name="Sofge, Eric E CIV USN VCNO (USA)" userId="35511647-c477-4b39-a2b5-ddaebdcaf78e" providerId="ADAL" clId="{3EA1ACC9-55CD-4E4F-AF6C-064FD6926AD1}" dt="2026-03-09T14:09:42.945" v="1293"/>
      <pc:docMkLst>
        <pc:docMk/>
      </pc:docMkLst>
      <pc:sldChg chg="modSp mod">
        <pc:chgData name="Sofge, Eric E CIV USN VCNO (USA)" userId="35511647-c477-4b39-a2b5-ddaebdcaf78e" providerId="ADAL" clId="{3EA1ACC9-55CD-4E4F-AF6C-064FD6926AD1}" dt="2026-03-09T13:38:37.647" v="10" actId="20577"/>
        <pc:sldMkLst>
          <pc:docMk/>
          <pc:sldMk cId="2915125533" sldId="1336"/>
        </pc:sldMkLst>
        <pc:graphicFrameChg chg="modGraphic">
          <ac:chgData name="Sofge, Eric E CIV USN VCNO (USA)" userId="35511647-c477-4b39-a2b5-ddaebdcaf78e" providerId="ADAL" clId="{3EA1ACC9-55CD-4E4F-AF6C-064FD6926AD1}" dt="2026-03-09T13:38:37.647" v="10" actId="20577"/>
          <ac:graphicFrameMkLst>
            <pc:docMk/>
            <pc:sldMk cId="2915125533" sldId="1336"/>
            <ac:graphicFrameMk id="6" creationId="{F55988C8-F08A-481C-8ABF-D38037B56DCF}"/>
          </ac:graphicFrameMkLst>
        </pc:graphicFrameChg>
      </pc:sldChg>
      <pc:sldChg chg="modSp mod">
        <pc:chgData name="Sofge, Eric E CIV USN VCNO (USA)" userId="35511647-c477-4b39-a2b5-ddaebdcaf78e" providerId="ADAL" clId="{3EA1ACC9-55CD-4E4F-AF6C-064FD6926AD1}" dt="2026-03-09T13:39:40.725" v="30" actId="20577"/>
        <pc:sldMkLst>
          <pc:docMk/>
          <pc:sldMk cId="4176045715" sldId="2142532867"/>
        </pc:sldMkLst>
        <pc:spChg chg="mod">
          <ac:chgData name="Sofge, Eric E CIV USN VCNO (USA)" userId="35511647-c477-4b39-a2b5-ddaebdcaf78e" providerId="ADAL" clId="{3EA1ACC9-55CD-4E4F-AF6C-064FD6926AD1}" dt="2026-03-09T13:39:40.725" v="30" actId="20577"/>
          <ac:spMkLst>
            <pc:docMk/>
            <pc:sldMk cId="4176045715" sldId="2142532867"/>
            <ac:spMk id="3" creationId="{0C4CCC5F-5247-6F6F-81DA-BC59C7BD960B}"/>
          </ac:spMkLst>
        </pc:spChg>
      </pc:sldChg>
      <pc:sldChg chg="modSp mod">
        <pc:chgData name="Sofge, Eric E CIV USN VCNO (USA)" userId="35511647-c477-4b39-a2b5-ddaebdcaf78e" providerId="ADAL" clId="{3EA1ACC9-55CD-4E4F-AF6C-064FD6926AD1}" dt="2026-03-09T14:09:42.945" v="1293"/>
        <pc:sldMkLst>
          <pc:docMk/>
          <pc:sldMk cId="144092190" sldId="2142532870"/>
        </pc:sldMkLst>
        <pc:spChg chg="mod">
          <ac:chgData name="Sofge, Eric E CIV USN VCNO (USA)" userId="35511647-c477-4b39-a2b5-ddaebdcaf78e" providerId="ADAL" clId="{3EA1ACC9-55CD-4E4F-AF6C-064FD6926AD1}" dt="2026-03-09T14:09:07.427" v="1253" actId="1076"/>
          <ac:spMkLst>
            <pc:docMk/>
            <pc:sldMk cId="144092190" sldId="2142532870"/>
            <ac:spMk id="4" creationId="{18E62F2B-1BE0-7E0D-D9A5-B40B1BA9A7CD}"/>
          </ac:spMkLst>
        </pc:spChg>
        <pc:graphicFrameChg chg="modGraphic">
          <ac:chgData name="Sofge, Eric E CIV USN VCNO (USA)" userId="35511647-c477-4b39-a2b5-ddaebdcaf78e" providerId="ADAL" clId="{3EA1ACC9-55CD-4E4F-AF6C-064FD6926AD1}" dt="2026-03-09T14:09:35.971" v="1291" actId="20577"/>
          <ac:graphicFrameMkLst>
            <pc:docMk/>
            <pc:sldMk cId="144092190" sldId="2142532870"/>
            <ac:graphicFrameMk id="2" creationId="{3835295B-3BD8-F799-ACB4-0B8BD3871EDE}"/>
          </ac:graphicFrameMkLst>
        </pc:graphicFrameChg>
        <pc:graphicFrameChg chg="mod modGraphic">
          <ac:chgData name="Sofge, Eric E CIV USN VCNO (USA)" userId="35511647-c477-4b39-a2b5-ddaebdcaf78e" providerId="ADAL" clId="{3EA1ACC9-55CD-4E4F-AF6C-064FD6926AD1}" dt="2026-03-09T14:09:41.135" v="1292"/>
          <ac:graphicFrameMkLst>
            <pc:docMk/>
            <pc:sldMk cId="144092190" sldId="2142532870"/>
            <ac:graphicFrameMk id="11" creationId="{850D1350-E312-4FCC-5475-5259555FE0D4}"/>
          </ac:graphicFrameMkLst>
        </pc:graphicFrameChg>
        <pc:graphicFrameChg chg="mod modGraphic">
          <ac:chgData name="Sofge, Eric E CIV USN VCNO (USA)" userId="35511647-c477-4b39-a2b5-ddaebdcaf78e" providerId="ADAL" clId="{3EA1ACC9-55CD-4E4F-AF6C-064FD6926AD1}" dt="2026-03-09T14:09:42.945" v="1293"/>
          <ac:graphicFrameMkLst>
            <pc:docMk/>
            <pc:sldMk cId="144092190" sldId="2142532870"/>
            <ac:graphicFrameMk id="12" creationId="{07E007F2-FD57-2350-0B3C-240B94E339BF}"/>
          </ac:graphicFrameMkLst>
        </pc:graphicFrameChg>
      </pc:sldChg>
      <pc:sldChg chg="modSp mod">
        <pc:chgData name="Sofge, Eric E CIV USN VCNO (USA)" userId="35511647-c477-4b39-a2b5-ddaebdcaf78e" providerId="ADAL" clId="{3EA1ACC9-55CD-4E4F-AF6C-064FD6926AD1}" dt="2026-03-09T13:41:18.033" v="67" actId="20577"/>
        <pc:sldMkLst>
          <pc:docMk/>
          <pc:sldMk cId="3816167033" sldId="2147478581"/>
        </pc:sldMkLst>
        <pc:spChg chg="mod">
          <ac:chgData name="Sofge, Eric E CIV USN VCNO (USA)" userId="35511647-c477-4b39-a2b5-ddaebdcaf78e" providerId="ADAL" clId="{3EA1ACC9-55CD-4E4F-AF6C-064FD6926AD1}" dt="2026-03-09T13:41:18.033" v="67" actId="20577"/>
          <ac:spMkLst>
            <pc:docMk/>
            <pc:sldMk cId="3816167033" sldId="2147478581"/>
            <ac:spMk id="46" creationId="{7C126284-8A37-AF1B-F8D6-2AE345AD8545}"/>
          </ac:spMkLst>
        </pc:spChg>
      </pc:sldChg>
      <pc:sldChg chg="modSp mod">
        <pc:chgData name="Sofge, Eric E CIV USN VCNO (USA)" userId="35511647-c477-4b39-a2b5-ddaebdcaf78e" providerId="ADAL" clId="{3EA1ACC9-55CD-4E4F-AF6C-064FD6926AD1}" dt="2026-03-09T14:01:45.638" v="1159" actId="20577"/>
        <pc:sldMkLst>
          <pc:docMk/>
          <pc:sldMk cId="3022812037" sldId="2147478583"/>
        </pc:sldMkLst>
        <pc:spChg chg="mod">
          <ac:chgData name="Sofge, Eric E CIV USN VCNO (USA)" userId="35511647-c477-4b39-a2b5-ddaebdcaf78e" providerId="ADAL" clId="{3EA1ACC9-55CD-4E4F-AF6C-064FD6926AD1}" dt="2026-03-09T13:48:01.085" v="405" actId="20577"/>
          <ac:spMkLst>
            <pc:docMk/>
            <pc:sldMk cId="3022812037" sldId="2147478583"/>
            <ac:spMk id="4" creationId="{22C6DB8B-1D4F-EB8C-AAFB-08B82681DB83}"/>
          </ac:spMkLst>
        </pc:spChg>
        <pc:spChg chg="mod">
          <ac:chgData name="Sofge, Eric E CIV USN VCNO (USA)" userId="35511647-c477-4b39-a2b5-ddaebdcaf78e" providerId="ADAL" clId="{3EA1ACC9-55CD-4E4F-AF6C-064FD6926AD1}" dt="2026-03-09T14:01:45.638" v="1159" actId="20577"/>
          <ac:spMkLst>
            <pc:docMk/>
            <pc:sldMk cId="3022812037" sldId="2147478583"/>
            <ac:spMk id="5" creationId="{20D3DC48-13E8-A98C-03E4-7ABCD8C458DE}"/>
          </ac:spMkLst>
        </pc:spChg>
        <pc:spChg chg="mod">
          <ac:chgData name="Sofge, Eric E CIV USN VCNO (USA)" userId="35511647-c477-4b39-a2b5-ddaebdcaf78e" providerId="ADAL" clId="{3EA1ACC9-55CD-4E4F-AF6C-064FD6926AD1}" dt="2026-03-09T13:48:35.392" v="423" actId="114"/>
          <ac:spMkLst>
            <pc:docMk/>
            <pc:sldMk cId="3022812037" sldId="2147478583"/>
            <ac:spMk id="6" creationId="{F3766C65-A889-EA49-C927-105C044BDCB9}"/>
          </ac:spMkLst>
        </pc:spChg>
        <pc:spChg chg="mod">
          <ac:chgData name="Sofge, Eric E CIV USN VCNO (USA)" userId="35511647-c477-4b39-a2b5-ddaebdcaf78e" providerId="ADAL" clId="{3EA1ACC9-55CD-4E4F-AF6C-064FD6926AD1}" dt="2026-03-09T13:45:51.740" v="195" actId="207"/>
          <ac:spMkLst>
            <pc:docMk/>
            <pc:sldMk cId="3022812037" sldId="2147478583"/>
            <ac:spMk id="8" creationId="{EAA8FAEE-D08B-60D6-E89B-25E01DEF057E}"/>
          </ac:spMkLst>
        </pc:spChg>
      </pc:sldChg>
      <pc:sldChg chg="modSp mod">
        <pc:chgData name="Sofge, Eric E CIV USN VCNO (USA)" userId="35511647-c477-4b39-a2b5-ddaebdcaf78e" providerId="ADAL" clId="{3EA1ACC9-55CD-4E4F-AF6C-064FD6926AD1}" dt="2026-03-09T14:08:20.426" v="1193" actId="207"/>
        <pc:sldMkLst>
          <pc:docMk/>
          <pc:sldMk cId="2503389553" sldId="2147478584"/>
        </pc:sldMkLst>
        <pc:spChg chg="mod">
          <ac:chgData name="Sofge, Eric E CIV USN VCNO (USA)" userId="35511647-c477-4b39-a2b5-ddaebdcaf78e" providerId="ADAL" clId="{3EA1ACC9-55CD-4E4F-AF6C-064FD6926AD1}" dt="2026-03-09T14:08:11.090" v="1192" actId="207"/>
          <ac:spMkLst>
            <pc:docMk/>
            <pc:sldMk cId="2503389553" sldId="2147478584"/>
            <ac:spMk id="219" creationId="{8DC857C4-8499-449B-877A-E6BCECF91476}"/>
          </ac:spMkLst>
        </pc:spChg>
        <pc:spChg chg="mod">
          <ac:chgData name="Sofge, Eric E CIV USN VCNO (USA)" userId="35511647-c477-4b39-a2b5-ddaebdcaf78e" providerId="ADAL" clId="{3EA1ACC9-55CD-4E4F-AF6C-064FD6926AD1}" dt="2026-03-09T13:54:21.187" v="905" actId="14100"/>
          <ac:spMkLst>
            <pc:docMk/>
            <pc:sldMk cId="2503389553" sldId="2147478584"/>
            <ac:spMk id="221" creationId="{D0200D60-22A9-C533-5713-F4D687853B1A}"/>
          </ac:spMkLst>
        </pc:spChg>
        <pc:spChg chg="mod">
          <ac:chgData name="Sofge, Eric E CIV USN VCNO (USA)" userId="35511647-c477-4b39-a2b5-ddaebdcaf78e" providerId="ADAL" clId="{3EA1ACC9-55CD-4E4F-AF6C-064FD6926AD1}" dt="2026-03-09T14:08:20.426" v="1193" actId="207"/>
          <ac:spMkLst>
            <pc:docMk/>
            <pc:sldMk cId="2503389553" sldId="2147478584"/>
            <ac:spMk id="222" creationId="{129A9345-99E9-E71F-A897-7697477B5E4A}"/>
          </ac:spMkLst>
        </pc:spChg>
        <pc:spChg chg="mod">
          <ac:chgData name="Sofge, Eric E CIV USN VCNO (USA)" userId="35511647-c477-4b39-a2b5-ddaebdcaf78e" providerId="ADAL" clId="{3EA1ACC9-55CD-4E4F-AF6C-064FD6926AD1}" dt="2026-03-09T13:53:15.624" v="823" actId="20577"/>
          <ac:spMkLst>
            <pc:docMk/>
            <pc:sldMk cId="2503389553" sldId="2147478584"/>
            <ac:spMk id="223" creationId="{9561F803-3924-08C6-E358-E22993F380D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1"/>
          </a:xfrm>
          <a:prstGeom prst="rect">
            <a:avLst/>
          </a:prstGeom>
        </p:spPr>
        <p:txBody>
          <a:bodyPr vert="horz" lIns="93321" tIns="46660" rIns="93321" bIns="46660" rtlCol="0"/>
          <a:lstStyle>
            <a:lvl1pPr algn="l">
              <a:defRPr sz="1200"/>
            </a:lvl1pPr>
          </a:lstStyle>
          <a:p>
            <a:endParaRPr lang="en-US"/>
          </a:p>
        </p:txBody>
      </p:sp>
      <p:sp>
        <p:nvSpPr>
          <p:cNvPr id="3" name="Date Placeholder 2"/>
          <p:cNvSpPr>
            <a:spLocks noGrp="1"/>
          </p:cNvSpPr>
          <p:nvPr>
            <p:ph type="dt" idx="1"/>
          </p:nvPr>
        </p:nvSpPr>
        <p:spPr>
          <a:xfrm>
            <a:off x="3978132" y="1"/>
            <a:ext cx="3043343" cy="467071"/>
          </a:xfrm>
          <a:prstGeom prst="rect">
            <a:avLst/>
          </a:prstGeom>
        </p:spPr>
        <p:txBody>
          <a:bodyPr vert="horz" lIns="93321" tIns="46660" rIns="93321" bIns="46660" rtlCol="0"/>
          <a:lstStyle>
            <a:lvl1pPr algn="r">
              <a:defRPr sz="1200"/>
            </a:lvl1pPr>
          </a:lstStyle>
          <a:p>
            <a:fld id="{5E6EFF94-DA7D-4E32-A35E-A1349A387E35}" type="datetimeFigureOut">
              <a:rPr lang="en-US" smtClean="0"/>
              <a:t>3/23/2026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1" tIns="46660" rIns="93321" bIns="46660" rtlCol="0" anchor="ctr"/>
          <a:lstStyle/>
          <a:p>
            <a:endParaRPr lang="en-US"/>
          </a:p>
        </p:txBody>
      </p:sp>
      <p:sp>
        <p:nvSpPr>
          <p:cNvPr id="5" name="Notes Placeholder 4"/>
          <p:cNvSpPr>
            <a:spLocks noGrp="1"/>
          </p:cNvSpPr>
          <p:nvPr>
            <p:ph type="body" sz="quarter" idx="3"/>
          </p:nvPr>
        </p:nvSpPr>
        <p:spPr>
          <a:xfrm>
            <a:off x="702310" y="4480005"/>
            <a:ext cx="5618480" cy="3665458"/>
          </a:xfrm>
          <a:prstGeom prst="rect">
            <a:avLst/>
          </a:prstGeom>
        </p:spPr>
        <p:txBody>
          <a:bodyPr vert="horz" lIns="93321" tIns="46660" rIns="93321" bIns="466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0"/>
            <a:ext cx="3043343" cy="467070"/>
          </a:xfrm>
          <a:prstGeom prst="rect">
            <a:avLst/>
          </a:prstGeom>
        </p:spPr>
        <p:txBody>
          <a:bodyPr vert="horz" lIns="93321" tIns="46660" rIns="93321" bIns="46660"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0"/>
          </a:xfrm>
          <a:prstGeom prst="rect">
            <a:avLst/>
          </a:prstGeom>
        </p:spPr>
        <p:txBody>
          <a:bodyPr vert="horz" lIns="93321" tIns="46660" rIns="93321" bIns="46660" rtlCol="0" anchor="b"/>
          <a:lstStyle>
            <a:lvl1pPr algn="r">
              <a:defRPr sz="1200"/>
            </a:lvl1pPr>
          </a:lstStyle>
          <a:p>
            <a:fld id="{D1C667E9-1F84-4103-B0A3-A4B47C104797}" type="slidenum">
              <a:rPr lang="en-US" smtClean="0"/>
              <a:t>‹#›</a:t>
            </a:fld>
            <a:endParaRPr lang="en-US"/>
          </a:p>
        </p:txBody>
      </p:sp>
    </p:spTree>
    <p:extLst>
      <p:ext uri="{BB962C8B-B14F-4D97-AF65-F5344CB8AC3E}">
        <p14:creationId xmlns:p14="http://schemas.microsoft.com/office/powerpoint/2010/main" val="1382635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Description:  </a:t>
            </a:r>
            <a:r>
              <a:rPr lang="en-US"/>
              <a:t>Standard agenda slide that can be tailored depending on whether specific content is applicable and/or needs to be moved up from backup</a:t>
            </a:r>
          </a:p>
          <a:p>
            <a:r>
              <a:rPr lang="en-US" b="1"/>
              <a:t>Purpose:  </a:t>
            </a:r>
            <a:r>
              <a:rPr lang="en-US"/>
              <a:t>1) Standardize the order of the presentation while allowing for the inclusion of applicable, relevant content 2) eliminate the need for a separate timeline document, and 3) facilitate a structured conversation with a narrative flow that mirrors the P2P process while reserving a place in backup for details that are important but which do not need to be included in the main deck</a:t>
            </a:r>
          </a:p>
        </p:txBody>
      </p:sp>
      <p:sp>
        <p:nvSpPr>
          <p:cNvPr id="4" name="Slide Number Placeholder 3"/>
          <p:cNvSpPr>
            <a:spLocks noGrp="1"/>
          </p:cNvSpPr>
          <p:nvPr>
            <p:ph type="sldNum" sz="quarter" idx="5"/>
          </p:nvPr>
        </p:nvSpPr>
        <p:spPr/>
        <p:txBody>
          <a:bodyPr/>
          <a:lstStyle/>
          <a:p>
            <a:pPr>
              <a:defRPr/>
            </a:pPr>
            <a:fld id="{79496C94-2C13-43B9-A89D-530F267CE9FD}" type="slidenum">
              <a:rPr lang="en-US" smtClean="0"/>
              <a:pPr>
                <a:defRPr/>
              </a:pPr>
              <a:t>1</a:t>
            </a:fld>
            <a:endParaRPr lang="en-US"/>
          </a:p>
        </p:txBody>
      </p:sp>
    </p:spTree>
    <p:extLst>
      <p:ext uri="{BB962C8B-B14F-4D97-AF65-F5344CB8AC3E}">
        <p14:creationId xmlns:p14="http://schemas.microsoft.com/office/powerpoint/2010/main" val="23901739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Description:  </a:t>
            </a:r>
            <a:r>
              <a:rPr lang="en-US"/>
              <a:t>A comprehensive list of all ongoing and planned analytical initiatives.</a:t>
            </a:r>
          </a:p>
          <a:p>
            <a:r>
              <a:rPr lang="en-US" b="1"/>
              <a:t>Purpose:  </a:t>
            </a:r>
            <a:r>
              <a:rPr lang="en-US"/>
              <a:t>Ensure visibility into all ongoing and planned supporting analytical work and require coordination across all analytical support organizations (CNA, NSS (BCG), command-owned ORSAs, etc.) by naming CNA as the “analytical integrator” in order to: 1) avoid duplication of efforts, 2) prevent already-performed analyses from going to waste, and 3) provide an opportunity for leadership to weigh in on a planned analytical initiative before it’s executed and resources are spent</a:t>
            </a:r>
          </a:p>
        </p:txBody>
      </p:sp>
      <p:sp>
        <p:nvSpPr>
          <p:cNvPr id="4" name="Slide Number Placeholder 3"/>
          <p:cNvSpPr>
            <a:spLocks noGrp="1"/>
          </p:cNvSpPr>
          <p:nvPr>
            <p:ph type="sldNum" sz="quarter" idx="5"/>
          </p:nvPr>
        </p:nvSpPr>
        <p:spPr/>
        <p:txBody>
          <a:bodyPr/>
          <a:lstStyle/>
          <a:p>
            <a:pPr>
              <a:defRPr/>
            </a:pPr>
            <a:fld id="{79496C94-2C13-43B9-A89D-530F267CE9FD}" type="slidenum">
              <a:rPr lang="en-US" smtClean="0"/>
              <a:pPr>
                <a:defRPr/>
              </a:pPr>
              <a:t>10</a:t>
            </a:fld>
            <a:endParaRPr lang="en-US"/>
          </a:p>
        </p:txBody>
      </p:sp>
    </p:spTree>
    <p:extLst>
      <p:ext uri="{BB962C8B-B14F-4D97-AF65-F5344CB8AC3E}">
        <p14:creationId xmlns:p14="http://schemas.microsoft.com/office/powerpoint/2010/main" val="2483537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Description:  </a:t>
            </a:r>
            <a:r>
              <a:rPr lang="en-US"/>
              <a:t>A comprehensive list of all ongoing and planned analytical initiatives.</a:t>
            </a:r>
          </a:p>
          <a:p>
            <a:r>
              <a:rPr lang="en-US" b="1"/>
              <a:t>Purpose:  </a:t>
            </a:r>
            <a:r>
              <a:rPr lang="en-US"/>
              <a:t>Ensure visibility into all ongoing and planned supporting analytical work and require coordination across all analytical support organizations (CNA, NSS (BCG), command-owned ORSAs, etc.) by naming CNA as the “analytical integrator” in order to: 1) avoid duplication of efforts, 2) prevent already-performed analyses from going to waste, and 3) provide an opportunity for leadership to weigh in on a planned analytical initiative before it’s executed and resources are spent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496C94-2C13-43B9-A89D-530F267CE9F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35379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Description:  </a:t>
            </a:r>
            <a:r>
              <a:rPr lang="en-US"/>
              <a:t>A comprehensive list of </a:t>
            </a:r>
            <a:r>
              <a:rPr lang="en-US" b="1"/>
              <a:t>all</a:t>
            </a:r>
            <a:r>
              <a:rPr lang="en-US"/>
              <a:t> current/ongoing gap closure initiatives, including the analysis they are predicated upon and their projected impact</a:t>
            </a:r>
          </a:p>
          <a:p>
            <a:r>
              <a:rPr lang="en-US" b="1"/>
              <a:t>Purpose:  </a:t>
            </a:r>
            <a:r>
              <a:rPr lang="en-US" b="0"/>
              <a:t>Provide a framework to keep track of all initiatives currently undertaken by the effort to avoid initiatives disappearing into the abyss and ensure overall continuity of effort across forums</a:t>
            </a:r>
            <a:endParaRPr lang="en-US" b="1"/>
          </a:p>
        </p:txBody>
      </p:sp>
      <p:sp>
        <p:nvSpPr>
          <p:cNvPr id="4" name="Slide Number Placeholder 3"/>
          <p:cNvSpPr>
            <a:spLocks noGrp="1"/>
          </p:cNvSpPr>
          <p:nvPr>
            <p:ph type="sldNum" sz="quarter" idx="5"/>
          </p:nvPr>
        </p:nvSpPr>
        <p:spPr/>
        <p:txBody>
          <a:bodyPr/>
          <a:lstStyle/>
          <a:p>
            <a:pPr>
              <a:defRPr/>
            </a:pPr>
            <a:fld id="{79496C94-2C13-43B9-A89D-530F267CE9FD}" type="slidenum">
              <a:rPr lang="en-US" smtClean="0"/>
              <a:pPr>
                <a:defRPr/>
              </a:pPr>
              <a:t>12</a:t>
            </a:fld>
            <a:endParaRPr lang="en-US"/>
          </a:p>
        </p:txBody>
      </p:sp>
    </p:spTree>
    <p:extLst>
      <p:ext uri="{BB962C8B-B14F-4D97-AF65-F5344CB8AC3E}">
        <p14:creationId xmlns:p14="http://schemas.microsoft.com/office/powerpoint/2010/main" val="4000611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00088"/>
            <a:ext cx="6213475" cy="3495675"/>
          </a:xfrm>
        </p:spPr>
      </p:sp>
      <p:sp>
        <p:nvSpPr>
          <p:cNvPr id="3" name="Notes Placeholder 2"/>
          <p:cNvSpPr>
            <a:spLocks noGrp="1"/>
          </p:cNvSpPr>
          <p:nvPr>
            <p:ph type="body" idx="1"/>
          </p:nvPr>
        </p:nvSpPr>
        <p:spPr/>
        <p:txBody>
          <a:bodyPr/>
          <a:lstStyle/>
          <a:p>
            <a:r>
              <a:rPr lang="en-US" b="1">
                <a:solidFill>
                  <a:schemeClr val="tx1"/>
                </a:solidFill>
                <a:latin typeface="Times New Roman" panose="02020603050405020304" pitchFamily="18" charset="0"/>
                <a:cs typeface="Times New Roman" panose="02020603050405020304" pitchFamily="18" charset="0"/>
              </a:rPr>
              <a:t>Description: </a:t>
            </a:r>
            <a:r>
              <a:rPr lang="en-US" b="0">
                <a:solidFill>
                  <a:schemeClr val="tx1"/>
                </a:solidFill>
                <a:latin typeface="Times New Roman" panose="02020603050405020304" pitchFamily="18" charset="0"/>
                <a:cs typeface="Times New Roman" panose="02020603050405020304" pitchFamily="18" charset="0"/>
              </a:rPr>
              <a:t>A standardized barrier removal actions slide</a:t>
            </a:r>
            <a:endParaRPr lang="en-US" b="1">
              <a:solidFill>
                <a:schemeClr val="tx1"/>
              </a:solidFill>
              <a:latin typeface="Times New Roman" panose="02020603050405020304" pitchFamily="18" charset="0"/>
              <a:cs typeface="Times New Roman" panose="02020603050405020304" pitchFamily="18" charset="0"/>
            </a:endParaRPr>
          </a:p>
          <a:p>
            <a:r>
              <a:rPr lang="en-US" b="1">
                <a:solidFill>
                  <a:schemeClr val="tx1"/>
                </a:solidFill>
                <a:latin typeface="Times New Roman" panose="02020603050405020304" pitchFamily="18" charset="0"/>
                <a:cs typeface="Times New Roman" panose="02020603050405020304" pitchFamily="18" charset="0"/>
              </a:rPr>
              <a:t>Purpose:  </a:t>
            </a:r>
            <a:r>
              <a:rPr lang="en-US" b="0">
                <a:solidFill>
                  <a:schemeClr val="tx1"/>
                </a:solidFill>
                <a:latin typeface="Times New Roman" panose="02020603050405020304" pitchFamily="18" charset="0"/>
                <a:cs typeface="Times New Roman" panose="02020603050405020304" pitchFamily="18" charset="0"/>
              </a:rPr>
              <a:t>Provide a single, comprehensive list of all barriers related to specific initiatives listed in the preceding Gap Closure Plan slide(s) that includes </a:t>
            </a:r>
            <a:r>
              <a:rPr lang="en-US" b="1">
                <a:solidFill>
                  <a:schemeClr val="tx1"/>
                </a:solidFill>
                <a:latin typeface="Times New Roman" panose="02020603050405020304" pitchFamily="18" charset="0"/>
                <a:cs typeface="Times New Roman" panose="02020603050405020304" pitchFamily="18" charset="0"/>
              </a:rPr>
              <a:t>all</a:t>
            </a:r>
            <a:r>
              <a:rPr lang="en-US" b="0">
                <a:solidFill>
                  <a:schemeClr val="tx1"/>
                </a:solidFill>
                <a:latin typeface="Times New Roman" panose="02020603050405020304" pitchFamily="18" charset="0"/>
                <a:cs typeface="Times New Roman" panose="02020603050405020304" pitchFamily="18" charset="0"/>
              </a:rPr>
              <a:t> the required elements of a properly-crafted barrier removal request (including projected impact) to allow for focused, detailed discussions about barriers that require 4-star removal</a:t>
            </a:r>
            <a:endParaRPr lang="en-US">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41A2F8DA-5E10-4506-ACF3-386E095E0979}" type="slidenum">
              <a:rPr lang="en-US" smtClean="0"/>
              <a:pPr/>
              <a:t>13</a:t>
            </a:fld>
            <a:endParaRPr lang="en-US"/>
          </a:p>
        </p:txBody>
      </p:sp>
    </p:spTree>
    <p:extLst>
      <p:ext uri="{BB962C8B-B14F-4D97-AF65-F5344CB8AC3E}">
        <p14:creationId xmlns:p14="http://schemas.microsoft.com/office/powerpoint/2010/main" val="25661505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7E125-C1A1-7D3B-9419-E6D84853A3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65A44-2307-3EC8-A756-F0974D16088D}"/>
              </a:ext>
            </a:extLst>
          </p:cNvPr>
          <p:cNvSpPr>
            <a:spLocks noGrp="1" noRot="1" noChangeAspect="1"/>
          </p:cNvSpPr>
          <p:nvPr>
            <p:ph type="sldImg"/>
          </p:nvPr>
        </p:nvSpPr>
        <p:spPr>
          <a:xfrm>
            <a:off x="415925" y="700088"/>
            <a:ext cx="6213475" cy="3495675"/>
          </a:xfrm>
        </p:spPr>
      </p:sp>
      <p:sp>
        <p:nvSpPr>
          <p:cNvPr id="3" name="Notes Placeholder 2">
            <a:extLst>
              <a:ext uri="{FF2B5EF4-FFF2-40B4-BE49-F238E27FC236}">
                <a16:creationId xmlns:a16="http://schemas.microsoft.com/office/drawing/2014/main" id="{A37D6EB3-F917-3DA2-3FCF-3B5B6FCBFD2E}"/>
              </a:ext>
            </a:extLst>
          </p:cNvPr>
          <p:cNvSpPr>
            <a:spLocks noGrp="1"/>
          </p:cNvSpPr>
          <p:nvPr>
            <p:ph type="body" idx="1"/>
          </p:nvPr>
        </p:nvSpPr>
        <p:spPr/>
        <p:txBody>
          <a:bodyPr/>
          <a:lstStyle/>
          <a:p>
            <a:endParaRPr lang="en-US">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FC76BE4-AECA-F25B-D1E2-285F8C76C719}"/>
              </a:ext>
            </a:extLst>
          </p:cNvPr>
          <p:cNvSpPr>
            <a:spLocks noGrp="1"/>
          </p:cNvSpPr>
          <p:nvPr>
            <p:ph type="sldNum" sz="quarter" idx="10"/>
          </p:nvPr>
        </p:nvSpPr>
        <p:spPr/>
        <p:txBody>
          <a:bodyPr/>
          <a:lstStyle/>
          <a:p>
            <a:fld id="{41A2F8DA-5E10-4506-ACF3-386E095E0979}" type="slidenum">
              <a:rPr lang="en-US" smtClean="0"/>
              <a:pPr/>
              <a:t>14</a:t>
            </a:fld>
            <a:endParaRPr lang="en-US"/>
          </a:p>
        </p:txBody>
      </p:sp>
    </p:spTree>
    <p:extLst>
      <p:ext uri="{BB962C8B-B14F-4D97-AF65-F5344CB8AC3E}">
        <p14:creationId xmlns:p14="http://schemas.microsoft.com/office/powerpoint/2010/main" val="1414720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93A03-00AE-6FE1-E062-03FBE88C01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DCD7E2-C11F-2F59-58D4-F419377B7E90}"/>
              </a:ext>
            </a:extLst>
          </p:cNvPr>
          <p:cNvSpPr>
            <a:spLocks noGrp="1" noRot="1" noChangeAspect="1"/>
          </p:cNvSpPr>
          <p:nvPr>
            <p:ph type="sldImg"/>
          </p:nvPr>
        </p:nvSpPr>
        <p:spPr>
          <a:xfrm>
            <a:off x="415925" y="700088"/>
            <a:ext cx="6213475" cy="3495675"/>
          </a:xfrm>
        </p:spPr>
      </p:sp>
      <p:sp>
        <p:nvSpPr>
          <p:cNvPr id="3" name="Notes Placeholder 2">
            <a:extLst>
              <a:ext uri="{FF2B5EF4-FFF2-40B4-BE49-F238E27FC236}">
                <a16:creationId xmlns:a16="http://schemas.microsoft.com/office/drawing/2014/main" id="{AD2C6653-665B-E15E-78AA-201A884B1F8B}"/>
              </a:ext>
            </a:extLst>
          </p:cNvPr>
          <p:cNvSpPr>
            <a:spLocks noGrp="1"/>
          </p:cNvSpPr>
          <p:nvPr>
            <p:ph type="body" idx="1"/>
          </p:nvPr>
        </p:nvSpPr>
        <p:spPr/>
        <p:txBody>
          <a:bodyPr/>
          <a:lstStyle/>
          <a:p>
            <a:r>
              <a:rPr lang="en-US" b="1">
                <a:solidFill>
                  <a:schemeClr val="tx1"/>
                </a:solidFill>
                <a:latin typeface="Times New Roman" panose="02020603050405020304" pitchFamily="18" charset="0"/>
                <a:cs typeface="Times New Roman" panose="02020603050405020304" pitchFamily="18" charset="0"/>
              </a:rPr>
              <a:t>Description:  </a:t>
            </a:r>
            <a:r>
              <a:rPr lang="en-US" b="0">
                <a:solidFill>
                  <a:schemeClr val="tx1"/>
                </a:solidFill>
                <a:latin typeface="Times New Roman" panose="02020603050405020304" pitchFamily="18" charset="0"/>
                <a:cs typeface="Times New Roman" panose="02020603050405020304" pitchFamily="18" charset="0"/>
              </a:rPr>
              <a:t>A “get off the stage” slide that outlines the order in which closing comments will be given</a:t>
            </a:r>
          </a:p>
          <a:p>
            <a:r>
              <a:rPr lang="en-US" b="1">
                <a:solidFill>
                  <a:schemeClr val="tx1"/>
                </a:solidFill>
                <a:latin typeface="Times New Roman" panose="02020603050405020304" pitchFamily="18" charset="0"/>
                <a:cs typeface="Times New Roman" panose="02020603050405020304" pitchFamily="18" charset="0"/>
              </a:rPr>
              <a:t>Purpose:  </a:t>
            </a:r>
            <a:r>
              <a:rPr lang="en-US" b="0">
                <a:solidFill>
                  <a:schemeClr val="tx1"/>
                </a:solidFill>
                <a:latin typeface="Times New Roman" panose="02020603050405020304" pitchFamily="18" charset="0"/>
                <a:cs typeface="Times New Roman" panose="02020603050405020304" pitchFamily="18" charset="0"/>
              </a:rPr>
              <a:t>1) Simplify and standardize the order of closing comments, 2) Remove the opportunity for the effort to talk about activity not directly related to a specific element of the P2P process (because in theory, all relevant information should have already been presented over the course of the brief)</a:t>
            </a:r>
            <a:endParaRPr lang="en-US">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9C36888-02FF-0FE5-9ADB-E079CF7FB86D}"/>
              </a:ext>
            </a:extLst>
          </p:cNvPr>
          <p:cNvSpPr>
            <a:spLocks noGrp="1"/>
          </p:cNvSpPr>
          <p:nvPr>
            <p:ph type="sldNum" sz="quarter" idx="10"/>
          </p:nvPr>
        </p:nvSpPr>
        <p:spPr/>
        <p:txBody>
          <a:bodyPr/>
          <a:lstStyle/>
          <a:p>
            <a:fld id="{41A2F8DA-5E10-4506-ACF3-386E095E0979}" type="slidenum">
              <a:rPr lang="en-US" smtClean="0"/>
              <a:pPr/>
              <a:t>15</a:t>
            </a:fld>
            <a:endParaRPr lang="en-US"/>
          </a:p>
        </p:txBody>
      </p:sp>
    </p:spTree>
    <p:extLst>
      <p:ext uri="{BB962C8B-B14F-4D97-AF65-F5344CB8AC3E}">
        <p14:creationId xmlns:p14="http://schemas.microsoft.com/office/powerpoint/2010/main" val="16673182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00088"/>
            <a:ext cx="6213475" cy="3495675"/>
          </a:xfrm>
        </p:spPr>
      </p:sp>
      <p:sp>
        <p:nvSpPr>
          <p:cNvPr id="3" name="Notes Placeholder 2"/>
          <p:cNvSpPr>
            <a:spLocks noGrp="1"/>
          </p:cNvSpPr>
          <p:nvPr>
            <p:ph type="body" idx="1"/>
          </p:nvPr>
        </p:nvSpPr>
        <p:spPr/>
        <p:txBody>
          <a:bodyPr/>
          <a:lstStyle/>
          <a:p>
            <a:r>
              <a:rPr lang="en-US" b="1">
                <a:latin typeface="Times New Roman" panose="02020603050405020304" pitchFamily="18" charset="0"/>
                <a:cs typeface="Times New Roman" panose="02020603050405020304" pitchFamily="18" charset="0"/>
              </a:rPr>
              <a:t> </a:t>
            </a:r>
            <a:endParaRPr lang="en-US">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defTabSz="933762" fontAlgn="base">
              <a:spcBef>
                <a:spcPct val="0"/>
              </a:spcBef>
              <a:spcAft>
                <a:spcPct val="0"/>
              </a:spcAft>
              <a:defRPr/>
            </a:pPr>
            <a:fld id="{41A2F8DA-5E10-4506-ACF3-386E095E0979}" type="slidenum">
              <a:rPr lang="en-US">
                <a:solidFill>
                  <a:srgbClr val="000000"/>
                </a:solidFill>
                <a:latin typeface="Times New Roman" pitchFamily="18" charset="0"/>
                <a:cs typeface="Times New Roman" pitchFamily="18" charset="0"/>
              </a:rPr>
              <a:pPr defTabSz="933762" fontAlgn="base">
                <a:spcBef>
                  <a:spcPct val="0"/>
                </a:spcBef>
                <a:spcAft>
                  <a:spcPct val="0"/>
                </a:spcAft>
                <a:defRPr/>
              </a:pPr>
              <a:t>16</a:t>
            </a:fld>
            <a:endParaRPr lang="en-US">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8362456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Description:  </a:t>
            </a:r>
            <a:r>
              <a:rPr lang="en-US"/>
              <a:t>Data Dictionary (moved to backup)</a:t>
            </a:r>
          </a:p>
          <a:p>
            <a:r>
              <a:rPr lang="en-US" b="1"/>
              <a:t>Purpose:  </a:t>
            </a:r>
            <a:r>
              <a:rPr lang="en-US"/>
              <a:t>Only brief as needed (if changes were made to definitions, etc.).  </a:t>
            </a:r>
          </a:p>
        </p:txBody>
      </p:sp>
      <p:sp>
        <p:nvSpPr>
          <p:cNvPr id="4" name="Slide Number Placeholder 3"/>
          <p:cNvSpPr>
            <a:spLocks noGrp="1"/>
          </p:cNvSpPr>
          <p:nvPr>
            <p:ph type="sldNum" sz="quarter" idx="5"/>
          </p:nvPr>
        </p:nvSpPr>
        <p:spPr/>
        <p:txBody>
          <a:bodyPr/>
          <a:lstStyle/>
          <a:p>
            <a:pPr>
              <a:defRPr/>
            </a:pPr>
            <a:fld id="{79496C94-2C13-43B9-A89D-530F267CE9FD}" type="slidenum">
              <a:rPr lang="en-US" smtClean="0"/>
              <a:pPr>
                <a:defRPr/>
              </a:pPr>
              <a:t>17</a:t>
            </a:fld>
            <a:endParaRPr lang="en-US"/>
          </a:p>
        </p:txBody>
      </p:sp>
    </p:spTree>
    <p:extLst>
      <p:ext uri="{BB962C8B-B14F-4D97-AF65-F5344CB8AC3E}">
        <p14:creationId xmlns:p14="http://schemas.microsoft.com/office/powerpoint/2010/main" val="21049972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Description:  </a:t>
            </a:r>
            <a:r>
              <a:rPr lang="en-US"/>
              <a:t>A comprehensive list of all ongoing and planned analytical initiatives.</a:t>
            </a:r>
          </a:p>
          <a:p>
            <a:r>
              <a:rPr lang="en-US" b="1"/>
              <a:t>Purpose:  </a:t>
            </a:r>
            <a:r>
              <a:rPr lang="en-US"/>
              <a:t>Ensure visibility into all ongoing and planned supporting analytical work and require coordination across all analytical support organizations (CNA, NSS (BCG), command-owned ORSAs, etc.) by naming CNA as the “analytical integrator” in order to: 1) avoid duplication of efforts, 2) prevent already-performed analyses from going to waste, and 3) provide an opportunity for leadership to weigh in on a planned analytical initiative before it’s executed and resources are spent</a:t>
            </a:r>
          </a:p>
        </p:txBody>
      </p:sp>
      <p:sp>
        <p:nvSpPr>
          <p:cNvPr id="4" name="Slide Number Placeholder 3"/>
          <p:cNvSpPr>
            <a:spLocks noGrp="1"/>
          </p:cNvSpPr>
          <p:nvPr>
            <p:ph type="sldNum" sz="quarter" idx="5"/>
          </p:nvPr>
        </p:nvSpPr>
        <p:spPr/>
        <p:txBody>
          <a:bodyPr/>
          <a:lstStyle/>
          <a:p>
            <a:pPr defTabSz="917966">
              <a:defRPr/>
            </a:pPr>
            <a:fld id="{79496C94-2C13-43B9-A89D-530F267CE9FD}" type="slidenum">
              <a:rPr lang="en-US">
                <a:solidFill>
                  <a:prstClr val="black"/>
                </a:solidFill>
                <a:latin typeface="Calibri" panose="020F0502020204030204"/>
              </a:rPr>
              <a:pPr defTabSz="917966">
                <a:defRPr/>
              </a:pPr>
              <a:t>18</a:t>
            </a:fld>
            <a:endParaRPr lang="en-US">
              <a:solidFill>
                <a:prstClr val="black"/>
              </a:solidFill>
              <a:latin typeface="Calibri" panose="020F0502020204030204"/>
            </a:endParaRPr>
          </a:p>
        </p:txBody>
      </p:sp>
    </p:spTree>
    <p:extLst>
      <p:ext uri="{BB962C8B-B14F-4D97-AF65-F5344CB8AC3E}">
        <p14:creationId xmlns:p14="http://schemas.microsoft.com/office/powerpoint/2010/main" val="33583476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Description:  </a:t>
            </a:r>
            <a:r>
              <a:rPr lang="en-US"/>
              <a:t>A comprehensive list of </a:t>
            </a:r>
            <a:r>
              <a:rPr lang="en-US" b="1"/>
              <a:t>all</a:t>
            </a:r>
            <a:r>
              <a:rPr lang="en-US"/>
              <a:t> current/ongoing gap closure initiatives, including the analysis they are predicated upon and their projected impact</a:t>
            </a:r>
          </a:p>
          <a:p>
            <a:r>
              <a:rPr lang="en-US" b="1"/>
              <a:t>Purpose:  </a:t>
            </a:r>
            <a:r>
              <a:rPr lang="en-US" b="0"/>
              <a:t>Provide a framework to keep track of all initiatives currently undertaken by the effort to avoid initiatives disappearing into the abyss and ensure overall continuity of effort across forums</a:t>
            </a:r>
            <a:endParaRPr lang="en-US" b="1"/>
          </a:p>
        </p:txBody>
      </p:sp>
      <p:sp>
        <p:nvSpPr>
          <p:cNvPr id="4" name="Slide Number Placeholder 3"/>
          <p:cNvSpPr>
            <a:spLocks noGrp="1"/>
          </p:cNvSpPr>
          <p:nvPr>
            <p:ph type="sldNum" sz="quarter" idx="5"/>
          </p:nvPr>
        </p:nvSpPr>
        <p:spPr/>
        <p:txBody>
          <a:bodyPr/>
          <a:lstStyle/>
          <a:p>
            <a:pPr>
              <a:defRPr/>
            </a:pPr>
            <a:fld id="{79496C94-2C13-43B9-A89D-530F267CE9FD}" type="slidenum">
              <a:rPr lang="en-US" smtClean="0"/>
              <a:pPr>
                <a:defRPr/>
              </a:pPr>
              <a:t>19</a:t>
            </a:fld>
            <a:endParaRPr lang="en-US"/>
          </a:p>
        </p:txBody>
      </p:sp>
    </p:spTree>
    <p:extLst>
      <p:ext uri="{BB962C8B-B14F-4D97-AF65-F5344CB8AC3E}">
        <p14:creationId xmlns:p14="http://schemas.microsoft.com/office/powerpoint/2010/main" val="1356646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00088"/>
            <a:ext cx="6213475" cy="3495675"/>
          </a:xfrm>
        </p:spPr>
      </p:sp>
      <p:sp>
        <p:nvSpPr>
          <p:cNvPr id="3" name="Notes Placeholder 2"/>
          <p:cNvSpPr>
            <a:spLocks noGrp="1"/>
          </p:cNvSpPr>
          <p:nvPr>
            <p:ph type="body" idx="1"/>
          </p:nvPr>
        </p:nvSpPr>
        <p:spPr/>
        <p:txBody>
          <a:bodyPr/>
          <a:lstStyle/>
          <a:p>
            <a:r>
              <a:rPr lang="en-US" b="1"/>
              <a:t>Description:  </a:t>
            </a:r>
            <a:r>
              <a:rPr lang="en-US" b="0"/>
              <a:t>A slide that outlines they key tenets of P2P and the expectations for the briefers</a:t>
            </a:r>
          </a:p>
          <a:p>
            <a:r>
              <a:rPr lang="en-US" b="1"/>
              <a:t>Purpose:  </a:t>
            </a:r>
            <a:r>
              <a:rPr lang="en-US"/>
              <a:t>Ensure a common understanding of the core principles and expectations to allow for focused, productive, and standardized conversations at the forums</a:t>
            </a:r>
          </a:p>
        </p:txBody>
      </p:sp>
      <p:sp>
        <p:nvSpPr>
          <p:cNvPr id="4" name="Slide Number Placeholder 3"/>
          <p:cNvSpPr>
            <a:spLocks noGrp="1"/>
          </p:cNvSpPr>
          <p:nvPr>
            <p:ph type="sldNum" sz="quarter" idx="5"/>
          </p:nvPr>
        </p:nvSpPr>
        <p:spPr/>
        <p:txBody>
          <a:bodyPr/>
          <a:lstStyle/>
          <a:p>
            <a:pPr>
              <a:defRPr/>
            </a:pPr>
            <a:fld id="{79496C94-2C13-43B9-A89D-530F267CE9FD}" type="slidenum">
              <a:rPr lang="en-US" smtClean="0"/>
              <a:pPr>
                <a:defRPr/>
              </a:pPr>
              <a:t>2</a:t>
            </a:fld>
            <a:endParaRPr lang="en-US"/>
          </a:p>
        </p:txBody>
      </p:sp>
    </p:spTree>
    <p:extLst>
      <p:ext uri="{BB962C8B-B14F-4D97-AF65-F5344CB8AC3E}">
        <p14:creationId xmlns:p14="http://schemas.microsoft.com/office/powerpoint/2010/main" val="16988405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886191">
              <a:defRPr/>
            </a:pPr>
            <a:fld id="{58F89241-E6EE-4E7D-B73A-A15B91D7FA6A}" type="slidenum">
              <a:rPr lang="en-US">
                <a:solidFill>
                  <a:prstClr val="black"/>
                </a:solidFill>
                <a:latin typeface="Calibri" panose="020F0502020204030204"/>
              </a:rPr>
              <a:pPr defTabSz="886191">
                <a:defRPr/>
              </a:pPr>
              <a:t>20</a:t>
            </a:fld>
            <a:endParaRPr lang="en-US">
              <a:solidFill>
                <a:prstClr val="black"/>
              </a:solidFill>
              <a:latin typeface="Calibri" panose="020F0502020204030204"/>
            </a:endParaRPr>
          </a:p>
        </p:txBody>
      </p:sp>
    </p:spTree>
    <p:extLst>
      <p:ext uri="{BB962C8B-B14F-4D97-AF65-F5344CB8AC3E}">
        <p14:creationId xmlns:p14="http://schemas.microsoft.com/office/powerpoint/2010/main" val="18800525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Description:  </a:t>
            </a:r>
            <a:r>
              <a:rPr lang="en-US"/>
              <a:t>Placeholder</a:t>
            </a:r>
            <a:r>
              <a:rPr lang="en-US" baseline="0"/>
              <a:t> for supporting details </a:t>
            </a:r>
            <a:endParaRPr lang="en-US"/>
          </a:p>
          <a:p>
            <a:r>
              <a:rPr lang="en-US" b="1"/>
              <a:t>Purpose:  </a:t>
            </a:r>
            <a:r>
              <a:rPr lang="en-US"/>
              <a:t>Provide space for additional details (e.g., NSS slides</a:t>
            </a:r>
            <a:r>
              <a:rPr lang="en-US" baseline="0"/>
              <a:t>, etc.), if desired, without disrupting the narrative flow of the brief and allowing the forum to focus on the essentials</a:t>
            </a:r>
            <a:endParaRPr lang="en-US"/>
          </a:p>
        </p:txBody>
      </p:sp>
      <p:sp>
        <p:nvSpPr>
          <p:cNvPr id="4" name="Slide Number Placeholder 3"/>
          <p:cNvSpPr>
            <a:spLocks noGrp="1"/>
          </p:cNvSpPr>
          <p:nvPr>
            <p:ph type="sldNum" sz="quarter" idx="5"/>
          </p:nvPr>
        </p:nvSpPr>
        <p:spPr/>
        <p:txBody>
          <a:bodyPr/>
          <a:lstStyle/>
          <a:p>
            <a:pPr>
              <a:defRPr/>
            </a:pPr>
            <a:fld id="{79496C94-2C13-43B9-A89D-530F267CE9FD}" type="slidenum">
              <a:rPr lang="en-US" smtClean="0"/>
              <a:pPr>
                <a:defRPr/>
              </a:pPr>
              <a:t>22</a:t>
            </a:fld>
            <a:endParaRPr lang="en-US"/>
          </a:p>
        </p:txBody>
      </p:sp>
    </p:spTree>
    <p:extLst>
      <p:ext uri="{BB962C8B-B14F-4D97-AF65-F5344CB8AC3E}">
        <p14:creationId xmlns:p14="http://schemas.microsoft.com/office/powerpoint/2010/main" val="3246143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23000" cy="3500438"/>
          </a:xfrm>
        </p:spPr>
      </p:sp>
      <p:sp>
        <p:nvSpPr>
          <p:cNvPr id="3" name="Notes Placeholder 2"/>
          <p:cNvSpPr>
            <a:spLocks noGrp="1"/>
          </p:cNvSpPr>
          <p:nvPr>
            <p:ph type="body" idx="1"/>
          </p:nvPr>
        </p:nvSpPr>
        <p:spPr/>
        <p:txBody>
          <a:bodyPr/>
          <a:lstStyle/>
          <a:p>
            <a:r>
              <a:rPr lang="en-US" b="0" i="1"/>
              <a:t>Standard cover page</a:t>
            </a:r>
            <a:endParaRPr lang="en-US" b="0"/>
          </a:p>
        </p:txBody>
      </p:sp>
      <p:sp>
        <p:nvSpPr>
          <p:cNvPr id="4" name="Slide Number Placeholder 3"/>
          <p:cNvSpPr>
            <a:spLocks noGrp="1"/>
          </p:cNvSpPr>
          <p:nvPr>
            <p:ph type="sldNum" sz="quarter" idx="10"/>
          </p:nvPr>
        </p:nvSpPr>
        <p:spPr/>
        <p:txBody>
          <a:bodyPr/>
          <a:lstStyle/>
          <a:p>
            <a:pPr defTabSz="935298" fontAlgn="base">
              <a:spcBef>
                <a:spcPct val="0"/>
              </a:spcBef>
              <a:spcAft>
                <a:spcPct val="0"/>
              </a:spcAft>
              <a:defRPr/>
            </a:pPr>
            <a:fld id="{79496C94-2C13-43B9-A89D-530F267CE9FD}" type="slidenum">
              <a:rPr lang="en-US">
                <a:solidFill>
                  <a:srgbClr val="000000"/>
                </a:solidFill>
                <a:latin typeface="Times New Roman" pitchFamily="18" charset="0"/>
                <a:cs typeface="Times New Roman" pitchFamily="18" charset="0"/>
              </a:rPr>
              <a:pPr defTabSz="935298" fontAlgn="base">
                <a:spcBef>
                  <a:spcPct val="0"/>
                </a:spcBef>
                <a:spcAft>
                  <a:spcPct val="0"/>
                </a:spcAft>
                <a:defRPr/>
              </a:pPr>
              <a:t>3</a:t>
            </a:fld>
            <a:endParaRPr lang="en-US">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998004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Description:  </a:t>
            </a:r>
            <a:r>
              <a:rPr lang="en-US"/>
              <a:t>Standard agenda slide that can be tailored depending on whether specific content is applicable and/or needs to be moved up from backup</a:t>
            </a:r>
          </a:p>
          <a:p>
            <a:r>
              <a:rPr lang="en-US" b="1"/>
              <a:t>Purpose:  </a:t>
            </a:r>
            <a:r>
              <a:rPr lang="en-US"/>
              <a:t>1) Standardize the order of the presentation while allowing for the inclusion of applicable, relevant content 2) eliminate the need for a separate timeline document, and 3) facilitate a structured conversation with a narrative flow that mirrors the P2P process while reserving a place in backup for details that are important but which do not need to be included in the main deck</a:t>
            </a:r>
          </a:p>
        </p:txBody>
      </p:sp>
      <p:sp>
        <p:nvSpPr>
          <p:cNvPr id="4" name="Slide Number Placeholder 3"/>
          <p:cNvSpPr>
            <a:spLocks noGrp="1"/>
          </p:cNvSpPr>
          <p:nvPr>
            <p:ph type="sldNum" sz="quarter" idx="5"/>
          </p:nvPr>
        </p:nvSpPr>
        <p:spPr/>
        <p:txBody>
          <a:bodyPr/>
          <a:lstStyle/>
          <a:p>
            <a:pPr>
              <a:defRPr/>
            </a:pPr>
            <a:fld id="{79496C94-2C13-43B9-A89D-530F267CE9FD}" type="slidenum">
              <a:rPr lang="en-US" smtClean="0"/>
              <a:pPr>
                <a:defRPr/>
              </a:pPr>
              <a:t>4</a:t>
            </a:fld>
            <a:endParaRPr lang="en-US"/>
          </a:p>
        </p:txBody>
      </p:sp>
    </p:spTree>
    <p:extLst>
      <p:ext uri="{BB962C8B-B14F-4D97-AF65-F5344CB8AC3E}">
        <p14:creationId xmlns:p14="http://schemas.microsoft.com/office/powerpoint/2010/main" val="2390173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B795E-8823-327B-3CAE-BC429C15F6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5E570A-8AA1-4814-40CF-20F704DD8BC9}"/>
              </a:ext>
            </a:extLst>
          </p:cNvPr>
          <p:cNvSpPr>
            <a:spLocks noGrp="1" noRot="1" noChangeAspect="1"/>
          </p:cNvSpPr>
          <p:nvPr>
            <p:ph type="sldImg"/>
          </p:nvPr>
        </p:nvSpPr>
        <p:spPr>
          <a:xfrm>
            <a:off x="415925" y="700088"/>
            <a:ext cx="6213475" cy="3495675"/>
          </a:xfrm>
        </p:spPr>
      </p:sp>
      <p:sp>
        <p:nvSpPr>
          <p:cNvPr id="3" name="Notes Placeholder 2">
            <a:extLst>
              <a:ext uri="{FF2B5EF4-FFF2-40B4-BE49-F238E27FC236}">
                <a16:creationId xmlns:a16="http://schemas.microsoft.com/office/drawing/2014/main" id="{35A2D30A-CFE6-AA2C-A5E5-1ED151B561D9}"/>
              </a:ext>
            </a:extLst>
          </p:cNvPr>
          <p:cNvSpPr>
            <a:spLocks noGrp="1"/>
          </p:cNvSpPr>
          <p:nvPr>
            <p:ph type="body" idx="1"/>
          </p:nvPr>
        </p:nvSpPr>
        <p:spPr/>
        <p:txBody>
          <a:bodyPr/>
          <a:lstStyle/>
          <a:p>
            <a:r>
              <a:rPr lang="en-US" b="1">
                <a:solidFill>
                  <a:schemeClr val="tx1"/>
                </a:solidFill>
                <a:latin typeface="Times New Roman" panose="02020603050405020304" pitchFamily="18" charset="0"/>
                <a:cs typeface="Times New Roman" panose="02020603050405020304" pitchFamily="18" charset="0"/>
              </a:rPr>
              <a:t>Description:  </a:t>
            </a:r>
            <a:r>
              <a:rPr lang="en-US" b="0">
                <a:solidFill>
                  <a:schemeClr val="tx1"/>
                </a:solidFill>
                <a:latin typeface="Times New Roman" panose="02020603050405020304" pitchFamily="18" charset="0"/>
                <a:cs typeface="Times New Roman" panose="02020603050405020304" pitchFamily="18" charset="0"/>
              </a:rPr>
              <a:t>Standardized format for previously-assigned actions, including tasker number</a:t>
            </a:r>
            <a:r>
              <a:rPr lang="en-US" b="1">
                <a:solidFill>
                  <a:schemeClr val="tx1"/>
                </a:solidFill>
                <a:latin typeface="Times New Roman" panose="02020603050405020304" pitchFamily="18" charset="0"/>
                <a:cs typeface="Times New Roman" panose="02020603050405020304" pitchFamily="18" charset="0"/>
              </a:rPr>
              <a:t>  </a:t>
            </a:r>
            <a:endParaRPr lang="en-US" b="0">
              <a:solidFill>
                <a:schemeClr val="tx1"/>
              </a:solidFill>
              <a:latin typeface="Times New Roman" panose="02020603050405020304" pitchFamily="18" charset="0"/>
              <a:cs typeface="Times New Roman" panose="02020603050405020304" pitchFamily="18" charset="0"/>
            </a:endParaRPr>
          </a:p>
          <a:p>
            <a:r>
              <a:rPr lang="en-US" b="1">
                <a:solidFill>
                  <a:schemeClr val="tx1"/>
                </a:solidFill>
                <a:latin typeface="Times New Roman" panose="02020603050405020304" pitchFamily="18" charset="0"/>
                <a:cs typeface="Times New Roman" panose="02020603050405020304" pitchFamily="18" charset="0"/>
              </a:rPr>
              <a:t>Purpose:   </a:t>
            </a:r>
            <a:r>
              <a:rPr lang="en-US" b="0">
                <a:solidFill>
                  <a:schemeClr val="tx1"/>
                </a:solidFill>
                <a:latin typeface="Times New Roman" panose="02020603050405020304" pitchFamily="18" charset="0"/>
                <a:cs typeface="Times New Roman" panose="02020603050405020304" pitchFamily="18" charset="0"/>
              </a:rPr>
              <a:t>Brief only as needed (in the event of a disagreement between the PSO and the effort regarding the status of a particular tasker).  Includes tasker number for easier tracking and to avoid confusion.  Maintains accountability while not consuming time in the forum unless necessary.</a:t>
            </a:r>
            <a:endParaRPr lang="en-US">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A23BD8B-2CDA-918F-A6F0-0AB918F303F3}"/>
              </a:ext>
            </a:extLst>
          </p:cNvPr>
          <p:cNvSpPr>
            <a:spLocks noGrp="1"/>
          </p:cNvSpPr>
          <p:nvPr>
            <p:ph type="sldNum" sz="quarter" idx="10"/>
          </p:nvPr>
        </p:nvSpPr>
        <p:spPr/>
        <p:txBody>
          <a:bodyPr/>
          <a:lstStyle/>
          <a:p>
            <a:fld id="{41A2F8DA-5E10-4506-ACF3-386E095E0979}" type="slidenum">
              <a:rPr lang="en-US" smtClean="0"/>
              <a:pPr/>
              <a:t>5</a:t>
            </a:fld>
            <a:endParaRPr lang="en-US"/>
          </a:p>
        </p:txBody>
      </p:sp>
    </p:spTree>
    <p:extLst>
      <p:ext uri="{BB962C8B-B14F-4D97-AF65-F5344CB8AC3E}">
        <p14:creationId xmlns:p14="http://schemas.microsoft.com/office/powerpoint/2010/main" val="126002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8C7D7-46CE-2063-1670-42AC1234D2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CFAD24-3B33-D2C6-15EA-A77D701A1C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80BEDB-8F1D-DC84-4EBF-03EF11BF48D3}"/>
              </a:ext>
            </a:extLst>
          </p:cNvPr>
          <p:cNvSpPr>
            <a:spLocks noGrp="1"/>
          </p:cNvSpPr>
          <p:nvPr>
            <p:ph type="body" idx="1"/>
          </p:nvPr>
        </p:nvSpPr>
        <p:spPr/>
        <p:txBody>
          <a:bodyPr/>
          <a:lstStyle/>
          <a:p>
            <a:r>
              <a:rPr lang="en-US" b="1"/>
              <a:t>Description: </a:t>
            </a:r>
            <a:r>
              <a:rPr lang="en-US" b="0"/>
              <a:t>Standard</a:t>
            </a:r>
            <a:r>
              <a:rPr lang="en-US" b="0" baseline="0"/>
              <a:t> problem-solving canvas</a:t>
            </a:r>
            <a:endParaRPr lang="en-US" b="1"/>
          </a:p>
          <a:p>
            <a:r>
              <a:rPr lang="en-US" b="1"/>
              <a:t>Purpose:</a:t>
            </a:r>
            <a:r>
              <a:rPr lang="en-US" b="0" baseline="0"/>
              <a:t> 1) Ensure a common understanding of the problem (as defined), the North star, the current scope of the effort, the C2 structure, and other foundational elements, 2) Easily identify changes to any foundational elements, and 3) provide a single slide that contains an overview of all key information for easy reference</a:t>
            </a:r>
            <a:endParaRPr lang="en-US" b="1"/>
          </a:p>
        </p:txBody>
      </p:sp>
      <p:sp>
        <p:nvSpPr>
          <p:cNvPr id="4" name="Slide Number Placeholder 3">
            <a:extLst>
              <a:ext uri="{FF2B5EF4-FFF2-40B4-BE49-F238E27FC236}">
                <a16:creationId xmlns:a16="http://schemas.microsoft.com/office/drawing/2014/main" id="{27F0F8C3-2B42-340B-8680-C88DA8CCD84A}"/>
              </a:ext>
            </a:extLst>
          </p:cNvPr>
          <p:cNvSpPr>
            <a:spLocks noGrp="1"/>
          </p:cNvSpPr>
          <p:nvPr>
            <p:ph type="sldNum" sz="quarter" idx="10"/>
          </p:nvPr>
        </p:nvSpPr>
        <p:spPr/>
        <p:txBody>
          <a:bodyPr/>
          <a:lstStyle/>
          <a:p>
            <a:pPr defTabSz="917966">
              <a:defRPr/>
            </a:pPr>
            <a:fld id="{C91EA01F-60E7-49DC-95EB-37CC3CFDC447}" type="slidenum">
              <a:rPr lang="en-US">
                <a:solidFill>
                  <a:prstClr val="black"/>
                </a:solidFill>
                <a:latin typeface="Calibri" panose="020F0502020204030204"/>
              </a:rPr>
              <a:pPr defTabSz="917966">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2363454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00088"/>
            <a:ext cx="6213475" cy="3495675"/>
          </a:xfrm>
        </p:spPr>
      </p:sp>
      <p:sp>
        <p:nvSpPr>
          <p:cNvPr id="3" name="Notes Placeholder 2"/>
          <p:cNvSpPr>
            <a:spLocks noGrp="1"/>
          </p:cNvSpPr>
          <p:nvPr>
            <p:ph type="body" idx="1"/>
          </p:nvPr>
        </p:nvSpPr>
        <p:spPr/>
        <p:txBody>
          <a:bodyPr/>
          <a:lstStyle/>
          <a:p>
            <a:r>
              <a:rPr lang="en-US" b="1"/>
              <a:t>Description:  </a:t>
            </a:r>
            <a:r>
              <a:rPr lang="en-US"/>
              <a:t>Driver tree providing a comprehensive overview of the </a:t>
            </a:r>
            <a:r>
              <a:rPr lang="en-US" i="1"/>
              <a:t>performance</a:t>
            </a:r>
            <a:r>
              <a:rPr lang="en-US"/>
              <a:t>  - not the presence of barriers - of all the drivers generating the T1 outcome</a:t>
            </a:r>
          </a:p>
          <a:p>
            <a:r>
              <a:rPr lang="en-US" b="1"/>
              <a:t>Purpose: </a:t>
            </a:r>
            <a:r>
              <a:rPr lang="en-US"/>
              <a:t> 1) Provide an easy way to see where performance is below threshold values and, accordingly, where focused DMAIC efforts are required and 2) move barrier removal-related discussions to a later point in the conversation and only </a:t>
            </a:r>
            <a:r>
              <a:rPr lang="en-US" i="1"/>
              <a:t>after </a:t>
            </a:r>
            <a:r>
              <a:rPr lang="en-US"/>
              <a:t>the gap closure plan has been presented.</a:t>
            </a:r>
          </a:p>
        </p:txBody>
      </p:sp>
      <p:sp>
        <p:nvSpPr>
          <p:cNvPr id="4" name="Slide Number Placeholder 3"/>
          <p:cNvSpPr>
            <a:spLocks noGrp="1"/>
          </p:cNvSpPr>
          <p:nvPr>
            <p:ph type="sldNum" sz="quarter" idx="10"/>
          </p:nvPr>
        </p:nvSpPr>
        <p:spPr/>
        <p:txBody>
          <a:bodyPr/>
          <a:lstStyle/>
          <a:p>
            <a:fld id="{41A2F8DA-5E10-4506-ACF3-386E095E0979}" type="slidenum">
              <a:rPr lang="en-US" smtClean="0"/>
              <a:pPr/>
              <a:t>7</a:t>
            </a:fld>
            <a:endParaRPr lang="en-US"/>
          </a:p>
        </p:txBody>
      </p:sp>
    </p:spTree>
    <p:extLst>
      <p:ext uri="{BB962C8B-B14F-4D97-AF65-F5344CB8AC3E}">
        <p14:creationId xmlns:p14="http://schemas.microsoft.com/office/powerpoint/2010/main" val="3850043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Description:  </a:t>
            </a:r>
            <a:r>
              <a:rPr lang="en-US" b="0"/>
              <a:t>CNA slide with proposed changes to the driver tree.</a:t>
            </a:r>
          </a:p>
          <a:p>
            <a:r>
              <a:rPr lang="en-US" b="1"/>
              <a:t>Purpose:  </a:t>
            </a:r>
            <a:r>
              <a:rPr lang="en-US" b="0"/>
              <a:t>Provide a structure for conversation about any projected changes CNA believes should be made to the driver tree (including metric names and definitions) in advance of the effort adjusting course.</a:t>
            </a:r>
            <a:endParaRPr lang="en-US" b="1"/>
          </a:p>
          <a:p>
            <a:endParaRPr lang="en-US" b="1"/>
          </a:p>
        </p:txBody>
      </p:sp>
      <p:sp>
        <p:nvSpPr>
          <p:cNvPr id="4" name="Slide Number Placeholder 3"/>
          <p:cNvSpPr>
            <a:spLocks noGrp="1"/>
          </p:cNvSpPr>
          <p:nvPr>
            <p:ph type="sldNum" sz="quarter" idx="5"/>
          </p:nvPr>
        </p:nvSpPr>
        <p:spPr/>
        <p:txBody>
          <a:bodyPr/>
          <a:lstStyle/>
          <a:p>
            <a:pPr defTabSz="933898" fontAlgn="base">
              <a:spcBef>
                <a:spcPct val="0"/>
              </a:spcBef>
              <a:spcAft>
                <a:spcPct val="0"/>
              </a:spcAft>
              <a:defRPr/>
            </a:pPr>
            <a:fld id="{79496C94-2C13-43B9-A89D-530F267CE9FD}" type="slidenum">
              <a:rPr lang="en-US">
                <a:solidFill>
                  <a:srgbClr val="000000"/>
                </a:solidFill>
                <a:latin typeface="Times New Roman" pitchFamily="18" charset="0"/>
                <a:cs typeface="Times New Roman" pitchFamily="18" charset="0"/>
              </a:rPr>
              <a:pPr defTabSz="933898" fontAlgn="base">
                <a:spcBef>
                  <a:spcPct val="0"/>
                </a:spcBef>
                <a:spcAft>
                  <a:spcPct val="0"/>
                </a:spcAft>
                <a:defRPr/>
              </a:pPr>
              <a:t>8</a:t>
            </a:fld>
            <a:endParaRPr lang="en-US">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613443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F13F8-34E5-97C4-F79B-EC20468A5D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A76602-D3E5-5C59-D4B8-DCDD368F4E34}"/>
              </a:ext>
            </a:extLst>
          </p:cNvPr>
          <p:cNvSpPr>
            <a:spLocks noGrp="1" noRot="1" noChangeAspect="1"/>
          </p:cNvSpPr>
          <p:nvPr>
            <p:ph type="sldImg"/>
          </p:nvPr>
        </p:nvSpPr>
        <p:spPr>
          <a:xfrm>
            <a:off x="415925" y="700088"/>
            <a:ext cx="6213475" cy="3495675"/>
          </a:xfrm>
        </p:spPr>
      </p:sp>
      <p:sp>
        <p:nvSpPr>
          <p:cNvPr id="3" name="Notes Placeholder 2">
            <a:extLst>
              <a:ext uri="{FF2B5EF4-FFF2-40B4-BE49-F238E27FC236}">
                <a16:creationId xmlns:a16="http://schemas.microsoft.com/office/drawing/2014/main" id="{8AF1E07C-6B74-A9A3-FDDC-5258BAC37059}"/>
              </a:ext>
            </a:extLst>
          </p:cNvPr>
          <p:cNvSpPr>
            <a:spLocks noGrp="1"/>
          </p:cNvSpPr>
          <p:nvPr>
            <p:ph type="body" idx="1"/>
          </p:nvPr>
        </p:nvSpPr>
        <p:spPr/>
        <p:txBody>
          <a:bodyPr/>
          <a:lstStyle/>
          <a:p>
            <a:r>
              <a:rPr lang="en-US" b="1"/>
              <a:t>Description:  </a:t>
            </a:r>
            <a:r>
              <a:rPr lang="en-US" b="0"/>
              <a:t>Bowler charts for all Tier 1, Tier 2, and any red metrics (including a visual representation of the data in the bowlers)</a:t>
            </a:r>
            <a:endParaRPr lang="en-US" b="1"/>
          </a:p>
          <a:p>
            <a:r>
              <a:rPr lang="en-US" b="1"/>
              <a:t>Purpose:  </a:t>
            </a:r>
            <a:r>
              <a:rPr lang="en-US" b="0"/>
              <a:t>Provide an in-depth look into the performance over time of key drivers along with future targets in both bowler and graphical format in order to capture the actual specific measurements and allow for easy trend visualization</a:t>
            </a:r>
            <a:endParaRPr lang="en-US" b="1"/>
          </a:p>
        </p:txBody>
      </p:sp>
      <p:sp>
        <p:nvSpPr>
          <p:cNvPr id="4" name="Slide Number Placeholder 3">
            <a:extLst>
              <a:ext uri="{FF2B5EF4-FFF2-40B4-BE49-F238E27FC236}">
                <a16:creationId xmlns:a16="http://schemas.microsoft.com/office/drawing/2014/main" id="{20EC1596-23BC-9EF2-4781-C8ABFC5F25A6}"/>
              </a:ext>
            </a:extLst>
          </p:cNvPr>
          <p:cNvSpPr>
            <a:spLocks noGrp="1"/>
          </p:cNvSpPr>
          <p:nvPr>
            <p:ph type="sldNum" sz="quarter" idx="10"/>
          </p:nvPr>
        </p:nvSpPr>
        <p:spPr/>
        <p:txBody>
          <a:bodyPr/>
          <a:lstStyle/>
          <a:p>
            <a:pPr defTabSz="935162">
              <a:defRPr/>
            </a:pPr>
            <a:fld id="{41A2F8DA-5E10-4506-ACF3-386E095E0979}" type="slidenum">
              <a:rPr lang="en-US">
                <a:solidFill>
                  <a:srgbClr val="000000"/>
                </a:solidFill>
              </a:rPr>
              <a:pPr defTabSz="935162">
                <a:defRPr/>
              </a:pPr>
              <a:t>9</a:t>
            </a:fld>
            <a:endParaRPr lang="en-US">
              <a:solidFill>
                <a:srgbClr val="000000"/>
              </a:solidFill>
            </a:endParaRPr>
          </a:p>
        </p:txBody>
      </p:sp>
    </p:spTree>
    <p:extLst>
      <p:ext uri="{BB962C8B-B14F-4D97-AF65-F5344CB8AC3E}">
        <p14:creationId xmlns:p14="http://schemas.microsoft.com/office/powerpoint/2010/main" val="1668794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95668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75608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9461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930307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228354" name="Rectangle 2"/>
          <p:cNvSpPr>
            <a:spLocks noGrp="1" noChangeArrowheads="1"/>
          </p:cNvSpPr>
          <p:nvPr>
            <p:ph type="ctrTitle"/>
          </p:nvPr>
        </p:nvSpPr>
        <p:spPr>
          <a:xfrm>
            <a:off x="1219200" y="2489576"/>
            <a:ext cx="10363200" cy="609600"/>
          </a:xfrm>
        </p:spPr>
        <p:txBody>
          <a:bodyPr/>
          <a:lstStyle>
            <a:lvl1pPr algn="r">
              <a:defRPr b="1">
                <a:solidFill>
                  <a:srgbClr val="010101"/>
                </a:solidFill>
                <a:latin typeface="Segoe UI" panose="020B0502040204020203" pitchFamily="34" charset="0"/>
                <a:cs typeface="Segoe UI" panose="020B0502040204020203" pitchFamily="34" charset="0"/>
              </a:defRPr>
            </a:lvl1pPr>
          </a:lstStyle>
          <a:p>
            <a:pPr lvl="0"/>
            <a:r>
              <a:rPr lang="en-US" noProof="0"/>
              <a:t>Click to edit Master title style</a:t>
            </a:r>
          </a:p>
        </p:txBody>
      </p:sp>
      <p:sp>
        <p:nvSpPr>
          <p:cNvPr id="228355" name="Rectangle 3"/>
          <p:cNvSpPr>
            <a:spLocks noGrp="1" noChangeArrowheads="1"/>
          </p:cNvSpPr>
          <p:nvPr>
            <p:ph type="subTitle" idx="1" hasCustomPrompt="1"/>
          </p:nvPr>
        </p:nvSpPr>
        <p:spPr>
          <a:xfrm>
            <a:off x="3048000" y="3506800"/>
            <a:ext cx="8534400" cy="414051"/>
          </a:xfrm>
          <a:extLst>
            <a:ext uri="{909E8E84-426E-40DD-AFC4-6F175D3DCCD1}">
              <a14:hiddenFill xmlns:a14="http://schemas.microsoft.com/office/drawing/2010/main">
                <a:solidFill>
                  <a:srgbClr val="525759"/>
                </a:solidFill>
              </a14:hiddenFill>
            </a:ext>
          </a:extLst>
        </p:spPr>
        <p:txBody>
          <a:bodyPr/>
          <a:lstStyle>
            <a:lvl1pPr marL="0" indent="0" algn="r">
              <a:buFontTx/>
              <a:buNone/>
              <a:defRPr sz="1800">
                <a:solidFill>
                  <a:srgbClr val="010101"/>
                </a:solidFill>
                <a:latin typeface="Segoe UI Semibold" panose="020B0702040204020203" pitchFamily="34" charset="0"/>
                <a:ea typeface="Segoe UI" panose="020B0502040204020203" pitchFamily="34" charset="0"/>
                <a:cs typeface="Segoe UI" panose="020B0502040204020203" pitchFamily="34" charset="0"/>
              </a:defRPr>
            </a:lvl1pPr>
          </a:lstStyle>
          <a:p>
            <a:pPr lvl="0"/>
            <a:r>
              <a:rPr lang="en-US" noProof="0"/>
              <a:t>Click to edit Authors</a:t>
            </a:r>
          </a:p>
        </p:txBody>
      </p:sp>
      <p:sp>
        <p:nvSpPr>
          <p:cNvPr id="10" name="Rectangle 6"/>
          <p:cNvSpPr/>
          <p:nvPr userDrawn="1"/>
        </p:nvSpPr>
        <p:spPr>
          <a:xfrm>
            <a:off x="0" y="1"/>
            <a:ext cx="3340360" cy="219813"/>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7"/>
          <p:cNvSpPr/>
          <p:nvPr userDrawn="1"/>
        </p:nvSpPr>
        <p:spPr>
          <a:xfrm>
            <a:off x="2911153" y="1"/>
            <a:ext cx="9280849" cy="219813"/>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6"/>
          <p:cNvSpPr/>
          <p:nvPr userDrawn="1"/>
        </p:nvSpPr>
        <p:spPr>
          <a:xfrm flipH="1">
            <a:off x="8851640" y="6327852"/>
            <a:ext cx="3340360" cy="530150"/>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Rectangle 7"/>
          <p:cNvSpPr/>
          <p:nvPr userDrawn="1"/>
        </p:nvSpPr>
        <p:spPr>
          <a:xfrm flipH="1">
            <a:off x="-2" y="6327851"/>
            <a:ext cx="9280849" cy="532028"/>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TextBox 13"/>
          <p:cNvSpPr txBox="1"/>
          <p:nvPr userDrawn="1"/>
        </p:nvSpPr>
        <p:spPr>
          <a:xfrm>
            <a:off x="9456909" y="6429805"/>
            <a:ext cx="2372939" cy="369332"/>
          </a:xfrm>
          <a:prstGeom prst="rect">
            <a:avLst/>
          </a:prstGeom>
          <a:noFill/>
        </p:spPr>
        <p:txBody>
          <a:bodyPr wrap="square" rtlCol="0">
            <a:spAutoFit/>
          </a:bodyPr>
          <a:lstStyle/>
          <a:p>
            <a:pPr algn="ctr">
              <a:spcBef>
                <a:spcPts val="0"/>
              </a:spcBef>
            </a:pPr>
            <a:r>
              <a:rPr lang="en-US" sz="900" b="1">
                <a:solidFill>
                  <a:schemeClr val="bg1"/>
                </a:solidFill>
                <a:latin typeface="Segoe UI Semilight" panose="020B0402040204020203" pitchFamily="34" charset="0"/>
                <a:cs typeface="Segoe UI Semilight" panose="020B0402040204020203" pitchFamily="34" charset="0"/>
              </a:rPr>
              <a:t>Copyright © CNA 2023</a:t>
            </a:r>
          </a:p>
          <a:p>
            <a:pPr algn="ctr">
              <a:spcBef>
                <a:spcPts val="0"/>
              </a:spcBef>
            </a:pPr>
            <a:endParaRPr lang="en-US" sz="900" b="1">
              <a:solidFill>
                <a:schemeClr val="bg1"/>
              </a:solidFill>
              <a:latin typeface="Segoe UI Semilight" panose="020B0402040204020203" pitchFamily="34" charset="0"/>
              <a:cs typeface="Segoe UI Semilight" panose="020B0402040204020203" pitchFamily="34" charset="0"/>
            </a:endParaRPr>
          </a:p>
        </p:txBody>
      </p:sp>
      <p:pic>
        <p:nvPicPr>
          <p:cNvPr id="15" name="Picture 13" descr="cna_color1"/>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21421"/>
          <a:stretch/>
        </p:blipFill>
        <p:spPr bwMode="auto">
          <a:xfrm>
            <a:off x="365760" y="5548686"/>
            <a:ext cx="1313536" cy="481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7496135"/>
      </p:ext>
    </p:extLst>
  </p:cSld>
  <p:clrMapOvr>
    <a:masterClrMapping/>
  </p:clrMapOvr>
  <p:hf sldNum="0"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2B2755E-74D1-46EC-897D-070D311681C5}"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668A7-DADC-4A69-B969-0DE0E3383C99}" type="slidenum">
              <a:rPr lang="en-US" smtClean="0"/>
              <a:t>‹#›</a:t>
            </a:fld>
            <a:endParaRPr lang="en-US"/>
          </a:p>
        </p:txBody>
      </p:sp>
    </p:spTree>
    <p:extLst>
      <p:ext uri="{BB962C8B-B14F-4D97-AF65-F5344CB8AC3E}">
        <p14:creationId xmlns:p14="http://schemas.microsoft.com/office/powerpoint/2010/main" val="26607408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0" y="1283"/>
            <a:ext cx="12192000" cy="672662"/>
          </a:xfrm>
          <a:prstGeom prst="rect">
            <a:avLst/>
          </a:prstGeom>
          <a:gradFill>
            <a:gsLst>
              <a:gs pos="16000">
                <a:schemeClr val="bg1"/>
              </a:gs>
              <a:gs pos="52000">
                <a:schemeClr val="accent1">
                  <a:lumMod val="45000"/>
                  <a:lumOff val="55000"/>
                </a:schemeClr>
              </a:gs>
              <a:gs pos="100000">
                <a:srgbClr val="004A8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70264" y="1284"/>
            <a:ext cx="11121736" cy="672662"/>
          </a:xfrm>
        </p:spPr>
        <p:txBody>
          <a:bodyPr>
            <a:normAutofit/>
          </a:bodyPr>
          <a:lstStyle>
            <a:lvl1pPr>
              <a:defRPr sz="2800" b="1">
                <a:latin typeface="Cambria" panose="02040503050406030204" pitchFamily="18" charset="0"/>
                <a:ea typeface="Cambria" panose="02040503050406030204" pitchFamily="18"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mbria" panose="02040503050406030204" pitchFamily="18" charset="0"/>
                <a:ea typeface="Cambria" panose="02040503050406030204" pitchFamily="18" charset="0"/>
              </a:defRPr>
            </a:lvl1pPr>
            <a:lvl2pPr>
              <a:defRPr>
                <a:latin typeface="Cambria" panose="02040503050406030204" pitchFamily="18" charset="0"/>
                <a:ea typeface="Cambria" panose="02040503050406030204" pitchFamily="18" charset="0"/>
              </a:defRPr>
            </a:lvl2pPr>
            <a:lvl3pPr>
              <a:defRPr>
                <a:latin typeface="Cambria" panose="02040503050406030204" pitchFamily="18" charset="0"/>
                <a:ea typeface="Cambria" panose="02040503050406030204" pitchFamily="18" charset="0"/>
              </a:defRPr>
            </a:lvl3pPr>
            <a:lvl4pPr>
              <a:defRPr>
                <a:latin typeface="Cambria" panose="02040503050406030204" pitchFamily="18" charset="0"/>
                <a:ea typeface="Cambria" panose="02040503050406030204" pitchFamily="18" charset="0"/>
              </a:defRPr>
            </a:lvl4pPr>
            <a:lvl5pPr>
              <a:defRPr>
                <a:latin typeface="Cambria" panose="02040503050406030204" pitchFamily="18" charset="0"/>
                <a:ea typeface="Cambria" panose="020405030504060302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p:nvSpPr>
        <p:spPr>
          <a:xfrm>
            <a:off x="0" y="6602453"/>
            <a:ext cx="12203421" cy="246221"/>
          </a:xfrm>
          <a:prstGeom prst="rect">
            <a:avLst/>
          </a:prstGeom>
          <a:noFill/>
        </p:spPr>
        <p:txBody>
          <a:bodyPr wrap="square" rtlCol="0">
            <a:spAutoFit/>
          </a:bodyPr>
          <a:lstStyle/>
          <a:p>
            <a:pPr algn="ctr"/>
            <a:r>
              <a:rPr lang="en-US" sz="1000">
                <a:solidFill>
                  <a:srgbClr val="008000"/>
                </a:solidFill>
              </a:rPr>
              <a:t>UNCLASSIFIED –</a:t>
            </a:r>
            <a:r>
              <a:rPr lang="en-US" sz="1000" baseline="0">
                <a:solidFill>
                  <a:srgbClr val="008000"/>
                </a:solidFill>
              </a:rPr>
              <a:t> FOR OFFICIAL USE ONLY</a:t>
            </a:r>
            <a:endParaRPr lang="en-US" sz="1000">
              <a:solidFill>
                <a:srgbClr val="008000"/>
              </a:solidFill>
            </a:endParaRPr>
          </a:p>
        </p:txBody>
      </p:sp>
      <p:sp>
        <p:nvSpPr>
          <p:cNvPr id="11" name="Rectangle 10"/>
          <p:cNvSpPr/>
          <p:nvPr/>
        </p:nvSpPr>
        <p:spPr bwMode="auto">
          <a:xfrm>
            <a:off x="864861" y="6406130"/>
            <a:ext cx="11338560" cy="26988"/>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a:spcBef>
                <a:spcPct val="0"/>
              </a:spcBef>
              <a:defRPr/>
            </a:pPr>
            <a:endParaRPr lang="en-US" sz="1800" u="sng"/>
          </a:p>
        </p:txBody>
      </p:sp>
      <p:sp>
        <p:nvSpPr>
          <p:cNvPr id="22" name="Slide Number Placeholder 5"/>
          <p:cNvSpPr>
            <a:spLocks noGrp="1"/>
          </p:cNvSpPr>
          <p:nvPr>
            <p:ph type="sldNum" sz="quarter" idx="4"/>
          </p:nvPr>
        </p:nvSpPr>
        <p:spPr>
          <a:xfrm>
            <a:off x="3547210" y="639410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668A7-DADC-4A69-B969-0DE0E3383C99}" type="slidenum">
              <a:rPr lang="en-US" smtClean="0"/>
              <a:t>‹#›</a:t>
            </a:fld>
            <a:endParaRPr lang="en-US"/>
          </a:p>
        </p:txBody>
      </p:sp>
    </p:spTree>
    <p:extLst>
      <p:ext uri="{BB962C8B-B14F-4D97-AF65-F5344CB8AC3E}">
        <p14:creationId xmlns:p14="http://schemas.microsoft.com/office/powerpoint/2010/main" val="1817171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B2755E-74D1-46EC-897D-070D311681C5}"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668A7-DADC-4A69-B969-0DE0E3383C99}" type="slidenum">
              <a:rPr lang="en-US" smtClean="0"/>
              <a:t>‹#›</a:t>
            </a:fld>
            <a:endParaRPr lang="en-US"/>
          </a:p>
        </p:txBody>
      </p:sp>
    </p:spTree>
    <p:extLst>
      <p:ext uri="{BB962C8B-B14F-4D97-AF65-F5344CB8AC3E}">
        <p14:creationId xmlns:p14="http://schemas.microsoft.com/office/powerpoint/2010/main" val="2319908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2B2755E-74D1-46EC-897D-070D311681C5}"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668A7-DADC-4A69-B969-0DE0E3383C99}" type="slidenum">
              <a:rPr lang="en-US" smtClean="0"/>
              <a:t>‹#›</a:t>
            </a:fld>
            <a:endParaRPr lang="en-US"/>
          </a:p>
        </p:txBody>
      </p:sp>
    </p:spTree>
    <p:extLst>
      <p:ext uri="{BB962C8B-B14F-4D97-AF65-F5344CB8AC3E}">
        <p14:creationId xmlns:p14="http://schemas.microsoft.com/office/powerpoint/2010/main" val="545081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2B2755E-74D1-46EC-897D-070D311681C5}" type="datetimeFigureOut">
              <a:rPr lang="en-US" smtClean="0"/>
              <a:t>3/23/2026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0668A7-DADC-4A69-B969-0DE0E3383C99}" type="slidenum">
              <a:rPr lang="en-US" smtClean="0"/>
              <a:t>‹#›</a:t>
            </a:fld>
            <a:endParaRPr lang="en-US"/>
          </a:p>
        </p:txBody>
      </p:sp>
    </p:spTree>
    <p:extLst>
      <p:ext uri="{BB962C8B-B14F-4D97-AF65-F5344CB8AC3E}">
        <p14:creationId xmlns:p14="http://schemas.microsoft.com/office/powerpoint/2010/main" val="35865464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2B2755E-74D1-46EC-897D-070D311681C5}" type="datetimeFigureOut">
              <a:rPr lang="en-US" smtClean="0"/>
              <a:t>3/23/2026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0668A7-DADC-4A69-B969-0DE0E3383C99}" type="slidenum">
              <a:rPr lang="en-US" smtClean="0"/>
              <a:t>‹#›</a:t>
            </a:fld>
            <a:endParaRPr lang="en-US"/>
          </a:p>
        </p:txBody>
      </p:sp>
    </p:spTree>
    <p:extLst>
      <p:ext uri="{BB962C8B-B14F-4D97-AF65-F5344CB8AC3E}">
        <p14:creationId xmlns:p14="http://schemas.microsoft.com/office/powerpoint/2010/main" val="1497365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pic>
        <p:nvPicPr>
          <p:cNvPr id="2" name="Picture 20">
            <a:extLst>
              <a:ext uri="{FF2B5EF4-FFF2-40B4-BE49-F238E27FC236}">
                <a16:creationId xmlns:a16="http://schemas.microsoft.com/office/drawing/2014/main" id="{4D76CF20-1563-4110-9B04-1C60F6C2350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175"/>
            <a:ext cx="12190413"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5">
            <a:extLst>
              <a:ext uri="{FF2B5EF4-FFF2-40B4-BE49-F238E27FC236}">
                <a16:creationId xmlns:a16="http://schemas.microsoft.com/office/drawing/2014/main" id="{890DFB46-1459-4F98-9408-AA690ADAC641}"/>
              </a:ext>
            </a:extLst>
          </p:cNvPr>
          <p:cNvSpPr>
            <a:spLocks noChangeArrowheads="1"/>
          </p:cNvSpPr>
          <p:nvPr userDrawn="1"/>
        </p:nvSpPr>
        <p:spPr bwMode="auto">
          <a:xfrm>
            <a:off x="-11113" y="-17464"/>
            <a:ext cx="12201526" cy="6875464"/>
          </a:xfrm>
          <a:prstGeom prst="rect">
            <a:avLst/>
          </a:prstGeom>
          <a:solidFill>
            <a:srgbClr val="FFFFFF">
              <a:alpha val="85097"/>
            </a:srgbClr>
          </a:solidFill>
          <a:ln>
            <a:noFill/>
          </a:ln>
        </p:spPr>
        <p:txBody>
          <a:bodyPr/>
          <a:lstStyle>
            <a:lvl1pPr defTabSz="912813">
              <a:defRPr>
                <a:solidFill>
                  <a:schemeClr val="tx1"/>
                </a:solidFill>
                <a:latin typeface="Arial" panose="020B0604020202020204" pitchFamily="34" charset="0"/>
                <a:cs typeface="Times New Roman" panose="02020603050405020304" pitchFamily="18" charset="0"/>
              </a:defRPr>
            </a:lvl1pPr>
            <a:lvl2pPr marL="742950" indent="-285750" defTabSz="912813">
              <a:defRPr>
                <a:solidFill>
                  <a:schemeClr val="tx1"/>
                </a:solidFill>
                <a:latin typeface="Arial" panose="020B0604020202020204" pitchFamily="34" charset="0"/>
                <a:cs typeface="Times New Roman" panose="02020603050405020304" pitchFamily="18" charset="0"/>
              </a:defRPr>
            </a:lvl2pPr>
            <a:lvl3pPr marL="1143000" indent="-228600" defTabSz="912813">
              <a:defRPr>
                <a:solidFill>
                  <a:schemeClr val="tx1"/>
                </a:solidFill>
                <a:latin typeface="Arial" panose="020B0604020202020204" pitchFamily="34" charset="0"/>
                <a:cs typeface="Times New Roman" panose="02020603050405020304" pitchFamily="18" charset="0"/>
              </a:defRPr>
            </a:lvl3pPr>
            <a:lvl4pPr marL="1600200" indent="-228600" defTabSz="912813">
              <a:defRPr>
                <a:solidFill>
                  <a:schemeClr val="tx1"/>
                </a:solidFill>
                <a:latin typeface="Arial" panose="020B0604020202020204" pitchFamily="34" charset="0"/>
                <a:cs typeface="Times New Roman" panose="02020603050405020304" pitchFamily="18" charset="0"/>
              </a:defRPr>
            </a:lvl4pPr>
            <a:lvl5pPr marL="2057400" indent="-228600" defTabSz="912813">
              <a:defRPr>
                <a:solidFill>
                  <a:schemeClr val="tx1"/>
                </a:solidFill>
                <a:latin typeface="Arial" panose="020B0604020202020204" pitchFamily="34" charset="0"/>
                <a:cs typeface="Times New Roman" panose="02020603050405020304" pitchFamily="18"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algn="ctr" eaLnBrk="1" hangingPunct="1">
              <a:defRPr/>
            </a:pPr>
            <a:endParaRPr lang="en-US" altLang="en-US" u="sng"/>
          </a:p>
        </p:txBody>
      </p:sp>
      <p:grpSp>
        <p:nvGrpSpPr>
          <p:cNvPr id="14" name="Group 2">
            <a:extLst>
              <a:ext uri="{FF2B5EF4-FFF2-40B4-BE49-F238E27FC236}">
                <a16:creationId xmlns:a16="http://schemas.microsoft.com/office/drawing/2014/main" id="{BB858E30-5214-459E-9603-6FF9228E631E}"/>
              </a:ext>
            </a:extLst>
          </p:cNvPr>
          <p:cNvGrpSpPr>
            <a:grpSpLocks/>
          </p:cNvGrpSpPr>
          <p:nvPr userDrawn="1"/>
        </p:nvGrpSpPr>
        <p:grpSpPr bwMode="auto">
          <a:xfrm>
            <a:off x="11061700" y="6497638"/>
            <a:ext cx="1052513" cy="317500"/>
            <a:chOff x="8058684" y="6496939"/>
            <a:chExt cx="976200" cy="318469"/>
          </a:xfrm>
        </p:grpSpPr>
        <p:grpSp>
          <p:nvGrpSpPr>
            <p:cNvPr id="15" name="Group 10">
              <a:extLst>
                <a:ext uri="{FF2B5EF4-FFF2-40B4-BE49-F238E27FC236}">
                  <a16:creationId xmlns:a16="http://schemas.microsoft.com/office/drawing/2014/main" id="{E86EC10F-A16B-40BE-83B0-2905EC855671}"/>
                </a:ext>
              </a:extLst>
            </p:cNvPr>
            <p:cNvGrpSpPr>
              <a:grpSpLocks/>
            </p:cNvGrpSpPr>
            <p:nvPr userDrawn="1"/>
          </p:nvGrpSpPr>
          <p:grpSpPr bwMode="auto">
            <a:xfrm>
              <a:off x="8716474" y="6496939"/>
              <a:ext cx="318410" cy="318469"/>
              <a:chOff x="657790" y="6307408"/>
              <a:chExt cx="318410" cy="318469"/>
            </a:xfrm>
          </p:grpSpPr>
          <p:sp>
            <p:nvSpPr>
              <p:cNvPr id="22" name="Oval 21">
                <a:extLst>
                  <a:ext uri="{FF2B5EF4-FFF2-40B4-BE49-F238E27FC236}">
                    <a16:creationId xmlns:a16="http://schemas.microsoft.com/office/drawing/2014/main" id="{8FF0B0FF-27A4-4CCE-8F81-8303BC9CA00F}"/>
                  </a:ext>
                </a:extLst>
              </p:cNvPr>
              <p:cNvSpPr/>
              <p:nvPr/>
            </p:nvSpPr>
            <p:spPr>
              <a:xfrm>
                <a:off x="657951" y="6307408"/>
                <a:ext cx="318249" cy="318469"/>
              </a:xfrm>
              <a:prstGeom prst="ellipse">
                <a:avLst/>
              </a:prstGeom>
              <a:ln w="6350"/>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3" name="Freeform 15">
                <a:extLst>
                  <a:ext uri="{FF2B5EF4-FFF2-40B4-BE49-F238E27FC236}">
                    <a16:creationId xmlns:a16="http://schemas.microsoft.com/office/drawing/2014/main" id="{1E044372-C770-41DC-A306-7C317E940C20}"/>
                  </a:ext>
                </a:extLst>
              </p:cNvPr>
              <p:cNvSpPr/>
              <p:nvPr/>
            </p:nvSpPr>
            <p:spPr>
              <a:xfrm>
                <a:off x="668679" y="6318554"/>
                <a:ext cx="296793" cy="296176"/>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a:solidFill>
                  <a:schemeClr val="accent4">
                    <a:lumMod val="50000"/>
                  </a:schemeClr>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nvGrpSpPr>
            <p:cNvPr id="16" name="Group 16">
              <a:extLst>
                <a:ext uri="{FF2B5EF4-FFF2-40B4-BE49-F238E27FC236}">
                  <a16:creationId xmlns:a16="http://schemas.microsoft.com/office/drawing/2014/main" id="{03AA608E-E360-470E-A23F-0F6E62167343}"/>
                </a:ext>
              </a:extLst>
            </p:cNvPr>
            <p:cNvGrpSpPr>
              <a:grpSpLocks/>
            </p:cNvGrpSpPr>
            <p:nvPr userDrawn="1"/>
          </p:nvGrpSpPr>
          <p:grpSpPr bwMode="auto">
            <a:xfrm>
              <a:off x="8387771" y="6497324"/>
              <a:ext cx="317644" cy="317643"/>
              <a:chOff x="329087" y="6307793"/>
              <a:chExt cx="317644" cy="317643"/>
            </a:xfrm>
          </p:grpSpPr>
          <p:sp>
            <p:nvSpPr>
              <p:cNvPr id="20" name="Teardrop 19">
                <a:extLst>
                  <a:ext uri="{FF2B5EF4-FFF2-40B4-BE49-F238E27FC236}">
                    <a16:creationId xmlns:a16="http://schemas.microsoft.com/office/drawing/2014/main" id="{1F295DCA-D8D6-4938-9965-5733F5394649}"/>
                  </a:ext>
                </a:extLst>
              </p:cNvPr>
              <p:cNvSpPr/>
              <p:nvPr/>
            </p:nvSpPr>
            <p:spPr>
              <a:xfrm rot="2700000">
                <a:off x="328866" y="6307517"/>
                <a:ext cx="318469" cy="318248"/>
              </a:xfrm>
              <a:prstGeom prst="teardrop">
                <a:avLst>
                  <a:gd name="adj" fmla="val 100000"/>
                </a:avLst>
              </a:prstGeom>
              <a:ln w="6350"/>
            </p:spPr>
            <p:style>
              <a:lnRef idx="2">
                <a:schemeClr val="lt1">
                  <a:hueOff val="0"/>
                  <a:satOff val="0"/>
                  <a:lumOff val="0"/>
                  <a:alphaOff val="0"/>
                </a:schemeClr>
              </a:lnRef>
              <a:fillRef idx="1">
                <a:schemeClr val="accent4">
                  <a:hueOff val="36"/>
                  <a:satOff val="21154"/>
                  <a:lumOff val="-29902"/>
                  <a:alphaOff val="0"/>
                </a:schemeClr>
              </a:fillRef>
              <a:effectRef idx="0">
                <a:schemeClr val="accent4">
                  <a:hueOff val="36"/>
                  <a:satOff val="21154"/>
                  <a:lumOff val="-29902"/>
                  <a:alphaOff val="0"/>
                </a:schemeClr>
              </a:effectRef>
              <a:fontRef idx="minor">
                <a:schemeClr val="lt1"/>
              </a:fontRef>
            </p:style>
          </p:sp>
          <p:sp>
            <p:nvSpPr>
              <p:cNvPr id="21" name="Freeform 21">
                <a:extLst>
                  <a:ext uri="{FF2B5EF4-FFF2-40B4-BE49-F238E27FC236}">
                    <a16:creationId xmlns:a16="http://schemas.microsoft.com/office/drawing/2014/main" id="{EBF117D7-EA19-489A-87C6-E73B23A51AD0}"/>
                  </a:ext>
                </a:extLst>
              </p:cNvPr>
              <p:cNvSpPr/>
              <p:nvPr/>
            </p:nvSpPr>
            <p:spPr>
              <a:xfrm>
                <a:off x="339704" y="6316962"/>
                <a:ext cx="296793"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36"/>
                  <a:satOff val="21154"/>
                  <a:lumOff val="-29902"/>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2</a:t>
                </a:r>
              </a:p>
            </p:txBody>
          </p:sp>
        </p:grpSp>
        <p:grpSp>
          <p:nvGrpSpPr>
            <p:cNvPr id="17" name="Group 22">
              <a:extLst>
                <a:ext uri="{FF2B5EF4-FFF2-40B4-BE49-F238E27FC236}">
                  <a16:creationId xmlns:a16="http://schemas.microsoft.com/office/drawing/2014/main" id="{3D81B075-615E-48BE-87D9-8EDE83A2F7AF}"/>
                </a:ext>
              </a:extLst>
            </p:cNvPr>
            <p:cNvGrpSpPr>
              <a:grpSpLocks/>
            </p:cNvGrpSpPr>
            <p:nvPr userDrawn="1"/>
          </p:nvGrpSpPr>
          <p:grpSpPr bwMode="auto">
            <a:xfrm>
              <a:off x="8058684" y="6497324"/>
              <a:ext cx="317644" cy="317643"/>
              <a:chOff x="0" y="6307793"/>
              <a:chExt cx="317644" cy="317643"/>
            </a:xfrm>
          </p:grpSpPr>
          <p:sp>
            <p:nvSpPr>
              <p:cNvPr id="18" name="Teardrop 17">
                <a:extLst>
                  <a:ext uri="{FF2B5EF4-FFF2-40B4-BE49-F238E27FC236}">
                    <a16:creationId xmlns:a16="http://schemas.microsoft.com/office/drawing/2014/main" id="{5F188E61-2F15-4E8A-96D1-DF692EF4E7C8}"/>
                  </a:ext>
                </a:extLst>
              </p:cNvPr>
              <p:cNvSpPr/>
              <p:nvPr/>
            </p:nvSpPr>
            <p:spPr>
              <a:xfrm rot="2700000">
                <a:off x="-706" y="6308114"/>
                <a:ext cx="318469" cy="317056"/>
              </a:xfrm>
              <a:prstGeom prst="teardrop">
                <a:avLst>
                  <a:gd name="adj" fmla="val 100000"/>
                </a:avLst>
              </a:prstGeom>
              <a:ln w="6350"/>
            </p:spPr>
            <p:style>
              <a:lnRef idx="2">
                <a:schemeClr val="lt1">
                  <a:hueOff val="0"/>
                  <a:satOff val="0"/>
                  <a:lumOff val="0"/>
                  <a:alphaOff val="0"/>
                </a:schemeClr>
              </a:lnRef>
              <a:fillRef idx="1">
                <a:schemeClr val="accent4">
                  <a:hueOff val="71"/>
                  <a:satOff val="42308"/>
                  <a:lumOff val="-59804"/>
                  <a:alphaOff val="0"/>
                </a:schemeClr>
              </a:fillRef>
              <a:effectRef idx="0">
                <a:schemeClr val="accent4">
                  <a:hueOff val="71"/>
                  <a:satOff val="42308"/>
                  <a:lumOff val="-59804"/>
                  <a:alphaOff val="0"/>
                </a:schemeClr>
              </a:effectRef>
              <a:fontRef idx="minor">
                <a:schemeClr val="lt1"/>
              </a:fontRef>
            </p:style>
          </p:sp>
          <p:sp>
            <p:nvSpPr>
              <p:cNvPr id="19" name="Freeform 24">
                <a:extLst>
                  <a:ext uri="{FF2B5EF4-FFF2-40B4-BE49-F238E27FC236}">
                    <a16:creationId xmlns:a16="http://schemas.microsoft.com/office/drawing/2014/main" id="{56CA2CE2-FFA2-4A46-82EA-2276A735DA41}"/>
                  </a:ext>
                </a:extLst>
              </p:cNvPr>
              <p:cNvSpPr/>
              <p:nvPr/>
            </p:nvSpPr>
            <p:spPr>
              <a:xfrm>
                <a:off x="10728" y="6316962"/>
                <a:ext cx="295601"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71"/>
                  <a:satOff val="42308"/>
                  <a:lumOff val="-5980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1" tIns="292459" rIns="292609"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spTree>
    <p:extLst>
      <p:ext uri="{BB962C8B-B14F-4D97-AF65-F5344CB8AC3E}">
        <p14:creationId xmlns:p14="http://schemas.microsoft.com/office/powerpoint/2010/main" val="2481507121"/>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B2755E-74D1-46EC-897D-070D311681C5}" type="datetimeFigureOut">
              <a:rPr lang="en-US" smtClean="0"/>
              <a:t>3/23/2026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0668A7-DADC-4A69-B969-0DE0E3383C99}" type="slidenum">
              <a:rPr lang="en-US" smtClean="0"/>
              <a:t>‹#›</a:t>
            </a:fld>
            <a:endParaRPr lang="en-US"/>
          </a:p>
        </p:txBody>
      </p:sp>
    </p:spTree>
    <p:extLst>
      <p:ext uri="{BB962C8B-B14F-4D97-AF65-F5344CB8AC3E}">
        <p14:creationId xmlns:p14="http://schemas.microsoft.com/office/powerpoint/2010/main" val="15770746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B2755E-74D1-46EC-897D-070D311681C5}"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668A7-DADC-4A69-B969-0DE0E3383C99}" type="slidenum">
              <a:rPr lang="en-US" smtClean="0"/>
              <a:t>‹#›</a:t>
            </a:fld>
            <a:endParaRPr lang="en-US"/>
          </a:p>
        </p:txBody>
      </p:sp>
    </p:spTree>
    <p:extLst>
      <p:ext uri="{BB962C8B-B14F-4D97-AF65-F5344CB8AC3E}">
        <p14:creationId xmlns:p14="http://schemas.microsoft.com/office/powerpoint/2010/main" val="40449669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B2755E-74D1-46EC-897D-070D311681C5}"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668A7-DADC-4A69-B969-0DE0E3383C99}" type="slidenum">
              <a:rPr lang="en-US" smtClean="0"/>
              <a:t>‹#›</a:t>
            </a:fld>
            <a:endParaRPr lang="en-US"/>
          </a:p>
        </p:txBody>
      </p:sp>
    </p:spTree>
    <p:extLst>
      <p:ext uri="{BB962C8B-B14F-4D97-AF65-F5344CB8AC3E}">
        <p14:creationId xmlns:p14="http://schemas.microsoft.com/office/powerpoint/2010/main" val="30865138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B2755E-74D1-46EC-897D-070D311681C5}"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668A7-DADC-4A69-B969-0DE0E3383C99}" type="slidenum">
              <a:rPr lang="en-US" smtClean="0"/>
              <a:t>‹#›</a:t>
            </a:fld>
            <a:endParaRPr lang="en-US"/>
          </a:p>
        </p:txBody>
      </p:sp>
    </p:spTree>
    <p:extLst>
      <p:ext uri="{BB962C8B-B14F-4D97-AF65-F5344CB8AC3E}">
        <p14:creationId xmlns:p14="http://schemas.microsoft.com/office/powerpoint/2010/main" val="35864581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B2755E-74D1-46EC-897D-070D311681C5}"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668A7-DADC-4A69-B969-0DE0E3383C99}" type="slidenum">
              <a:rPr lang="en-US" smtClean="0"/>
              <a:t>‹#›</a:t>
            </a:fld>
            <a:endParaRPr lang="en-US"/>
          </a:p>
        </p:txBody>
      </p:sp>
    </p:spTree>
    <p:extLst>
      <p:ext uri="{BB962C8B-B14F-4D97-AF65-F5344CB8AC3E}">
        <p14:creationId xmlns:p14="http://schemas.microsoft.com/office/powerpoint/2010/main" val="4545489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extLst>
      <p:ext uri="{BB962C8B-B14F-4D97-AF65-F5344CB8AC3E}">
        <p14:creationId xmlns:p14="http://schemas.microsoft.com/office/powerpoint/2010/main" val="20849847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cSld name="1_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489"/>
            <a:ext cx="12189665" cy="6391656"/>
          </a:xfrm>
          <a:prstGeom prst="rect">
            <a:avLst/>
          </a:prstGeom>
          <a:ln>
            <a:noFill/>
          </a:ln>
        </p:spPr>
      </p:pic>
      <p:sp>
        <p:nvSpPr>
          <p:cNvPr id="2" name="Rectangle 1"/>
          <p:cNvSpPr/>
          <p:nvPr/>
        </p:nvSpPr>
        <p:spPr bwMode="auto">
          <a:xfrm>
            <a:off x="-11397" y="-17121"/>
            <a:ext cx="12201060" cy="6420920"/>
          </a:xfrm>
          <a:prstGeom prst="rect">
            <a:avLst/>
          </a:prstGeom>
          <a:solidFill>
            <a:srgbClr val="FFFFFF">
              <a:alpha val="85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sng"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419352288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title"/>
          </p:nvPr>
        </p:nvSpPr>
        <p:spPr bwMode="auto">
          <a:xfrm>
            <a:off x="857789" y="95255"/>
            <a:ext cx="10447867" cy="460705"/>
          </a:xfrm>
          <a:prstGeom prst="rect">
            <a:avLst/>
          </a:prstGeom>
          <a:noFill/>
          <a:ln w="9525">
            <a:noFill/>
            <a:miter lim="800000"/>
            <a:headEnd/>
            <a:tailEnd/>
          </a:ln>
          <a:effectLst/>
        </p:spPr>
        <p:txBody>
          <a:bodyPr/>
          <a:lstStyle>
            <a:lvl1pPr>
              <a:defRPr>
                <a:solidFill>
                  <a:schemeClr val="accent4">
                    <a:lumMod val="50000"/>
                  </a:schemeClr>
                </a:solidFill>
              </a:defRPr>
            </a:lvl1pPr>
          </a:lstStyle>
          <a:p>
            <a:pPr lvl="0"/>
            <a:r>
              <a:rPr lang="en-US"/>
              <a:t>Click to edit Master title style</a:t>
            </a:r>
          </a:p>
        </p:txBody>
      </p:sp>
    </p:spTree>
    <p:extLst>
      <p:ext uri="{BB962C8B-B14F-4D97-AF65-F5344CB8AC3E}">
        <p14:creationId xmlns:p14="http://schemas.microsoft.com/office/powerpoint/2010/main" val="3090151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50000"/>
                  </a:schemeClr>
                </a:solidFill>
              </a:defRPr>
            </a:lvl1pPr>
          </a:lstStyle>
          <a:p>
            <a:r>
              <a:rPr lang="en-US"/>
              <a:t>Click to edit Master title style</a:t>
            </a:r>
          </a:p>
        </p:txBody>
      </p:sp>
    </p:spTree>
    <p:extLst>
      <p:ext uri="{BB962C8B-B14F-4D97-AF65-F5344CB8AC3E}">
        <p14:creationId xmlns:p14="http://schemas.microsoft.com/office/powerpoint/2010/main" val="392712897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 (NPIER)">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BDD4289-46F5-27EE-9D35-D130F9E0DD7E}"/>
              </a:ext>
            </a:extLst>
          </p:cNvPr>
          <p:cNvSpPr/>
          <p:nvPr userDrawn="1"/>
        </p:nvSpPr>
        <p:spPr>
          <a:xfrm>
            <a:off x="0" y="1283"/>
            <a:ext cx="12192000" cy="672662"/>
          </a:xfrm>
          <a:prstGeom prst="rect">
            <a:avLst/>
          </a:prstGeom>
          <a:gradFill>
            <a:gsLst>
              <a:gs pos="16000">
                <a:sysClr val="window" lastClr="FFFFFF"/>
              </a:gs>
              <a:gs pos="52000">
                <a:srgbClr val="156082">
                  <a:lumMod val="45000"/>
                  <a:lumOff val="55000"/>
                </a:srgbClr>
              </a:gs>
              <a:gs pos="100000">
                <a:srgbClr val="004A80"/>
              </a:gs>
            </a:gsLst>
            <a:lin ang="0" scaled="0"/>
          </a:gra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2" name="Title 1"/>
          <p:cNvSpPr>
            <a:spLocks noGrp="1"/>
          </p:cNvSpPr>
          <p:nvPr>
            <p:ph type="title"/>
          </p:nvPr>
        </p:nvSpPr>
        <p:spPr>
          <a:xfrm>
            <a:off x="1070264" y="1284"/>
            <a:ext cx="11121736" cy="672662"/>
          </a:xfrm>
        </p:spPr>
        <p:txBody>
          <a:bodyPr>
            <a:normAutofit/>
          </a:bodyPr>
          <a:lstStyle>
            <a:lvl1pPr>
              <a:defRPr sz="2800" b="1">
                <a:latin typeface="Cambria" panose="02040503050406030204" pitchFamily="18" charset="0"/>
                <a:ea typeface="Cambria" panose="02040503050406030204" pitchFamily="18" charset="0"/>
              </a:defRPr>
            </a:lvl1pPr>
          </a:lstStyle>
          <a:p>
            <a:r>
              <a:rPr lang="en-US"/>
              <a:t>Click to edit Master title style</a:t>
            </a:r>
          </a:p>
        </p:txBody>
      </p:sp>
      <p:sp>
        <p:nvSpPr>
          <p:cNvPr id="10" name="TextBox 9"/>
          <p:cNvSpPr txBox="1"/>
          <p:nvPr userDrawn="1"/>
        </p:nvSpPr>
        <p:spPr>
          <a:xfrm>
            <a:off x="0" y="6602453"/>
            <a:ext cx="12203421" cy="246221"/>
          </a:xfrm>
          <a:prstGeom prst="rect">
            <a:avLst/>
          </a:prstGeom>
          <a:noFill/>
        </p:spPr>
        <p:txBody>
          <a:bodyPr wrap="square" rtlCol="0">
            <a:spAutoFit/>
          </a:bodyPr>
          <a:lstStyle/>
          <a:p>
            <a:pPr algn="ctr"/>
            <a:r>
              <a:rPr lang="en-US" sz="1000">
                <a:solidFill>
                  <a:srgbClr val="008000"/>
                </a:solidFill>
              </a:rPr>
              <a:t>UNCLASSIFIED</a:t>
            </a:r>
          </a:p>
        </p:txBody>
      </p:sp>
      <p:sp>
        <p:nvSpPr>
          <p:cNvPr id="11" name="Rectangle 10"/>
          <p:cNvSpPr/>
          <p:nvPr userDrawn="1"/>
        </p:nvSpPr>
        <p:spPr bwMode="auto">
          <a:xfrm>
            <a:off x="864861" y="6406130"/>
            <a:ext cx="11338560" cy="26988"/>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a:spcBef>
                <a:spcPct val="0"/>
              </a:spcBef>
              <a:defRPr/>
            </a:pPr>
            <a:endParaRPr lang="en-US" sz="1800" u="sng"/>
          </a:p>
        </p:txBody>
      </p:sp>
      <p:sp>
        <p:nvSpPr>
          <p:cNvPr id="22" name="Slide Number Placeholder 5"/>
          <p:cNvSpPr>
            <a:spLocks noGrp="1"/>
          </p:cNvSpPr>
          <p:nvPr>
            <p:ph type="sldNum" sz="quarter" idx="4"/>
          </p:nvPr>
        </p:nvSpPr>
        <p:spPr>
          <a:xfrm>
            <a:off x="3547210" y="639410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5FA051-85A1-48C3-861B-F3C98AFB19CF}" type="slidenum">
              <a:rPr lang="en-US" smtClean="0"/>
              <a:t>‹#›</a:t>
            </a:fld>
            <a:endParaRPr lang="en-US"/>
          </a:p>
        </p:txBody>
      </p:sp>
      <p:pic>
        <p:nvPicPr>
          <p:cNvPr id="3" name="Picture 2">
            <a:extLst>
              <a:ext uri="{FF2B5EF4-FFF2-40B4-BE49-F238E27FC236}">
                <a16:creationId xmlns:a16="http://schemas.microsoft.com/office/drawing/2014/main" id="{CDBA5BEA-3AC6-8945-E2BF-6D1CAEB54BD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78136" y="55259"/>
            <a:ext cx="713992" cy="618686"/>
          </a:xfrm>
          <a:prstGeom prst="rect">
            <a:avLst/>
          </a:prstGeom>
        </p:spPr>
      </p:pic>
    </p:spTree>
    <p:extLst>
      <p:ext uri="{BB962C8B-B14F-4D97-AF65-F5344CB8AC3E}">
        <p14:creationId xmlns:p14="http://schemas.microsoft.com/office/powerpoint/2010/main" val="892839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4" name="TextBox 13"/>
          <p:cNvSpPr txBox="1"/>
          <p:nvPr userDrawn="1"/>
        </p:nvSpPr>
        <p:spPr>
          <a:xfrm>
            <a:off x="9456909" y="6429805"/>
            <a:ext cx="2372939" cy="355482"/>
          </a:xfrm>
          <a:prstGeom prst="rect">
            <a:avLst/>
          </a:prstGeom>
          <a:noFill/>
        </p:spPr>
        <p:txBody>
          <a:bodyPr wrap="square" rtlCol="0">
            <a:spAutoFit/>
          </a:bodyPr>
          <a:lstStyle/>
          <a:p>
            <a:pPr algn="ctr">
              <a:spcBef>
                <a:spcPts val="0"/>
              </a:spcBef>
            </a:pPr>
            <a:r>
              <a:rPr lang="en-US" sz="900" b="1">
                <a:solidFill>
                  <a:schemeClr val="bg1"/>
                </a:solidFill>
                <a:latin typeface="Segoe UI Semilight" panose="020B0402040204020203" pitchFamily="34" charset="0"/>
                <a:cs typeface="Segoe UI Semilight" panose="020B0402040204020203" pitchFamily="34" charset="0"/>
              </a:rPr>
              <a:t>Copyright 2018 CNA Corp©</a:t>
            </a:r>
          </a:p>
          <a:p>
            <a:pPr algn="ctr">
              <a:spcBef>
                <a:spcPts val="0"/>
              </a:spcBef>
            </a:pPr>
            <a:r>
              <a:rPr lang="en-US" sz="900" b="1">
                <a:solidFill>
                  <a:schemeClr val="bg1"/>
                </a:solidFill>
                <a:latin typeface="Segoe UI Semilight" panose="020B0402040204020203" pitchFamily="34" charset="0"/>
                <a:cs typeface="Segoe UI Semilight" panose="020B0402040204020203" pitchFamily="34" charset="0"/>
              </a:rPr>
              <a:t>All Rights Reserved</a:t>
            </a:r>
          </a:p>
        </p:txBody>
      </p:sp>
      <p:sp>
        <p:nvSpPr>
          <p:cNvPr id="15" name="Rectangle 7"/>
          <p:cNvSpPr/>
          <p:nvPr userDrawn="1"/>
        </p:nvSpPr>
        <p:spPr>
          <a:xfrm>
            <a:off x="2911153" y="0"/>
            <a:ext cx="9280849" cy="734008"/>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000">
              <a:solidFill>
                <a:schemeClr val="bg1"/>
              </a:solidFill>
              <a:latin typeface="Segoe UI Semibold" panose="020B0702040204020203" pitchFamily="34" charset="0"/>
              <a:cs typeface="Segoe UI Semibold" panose="020B0702040204020203" pitchFamily="34" charset="0"/>
            </a:endParaRPr>
          </a:p>
        </p:txBody>
      </p:sp>
      <p:sp>
        <p:nvSpPr>
          <p:cNvPr id="16" name="Rectangle 6"/>
          <p:cNvSpPr/>
          <p:nvPr userDrawn="1"/>
        </p:nvSpPr>
        <p:spPr>
          <a:xfrm>
            <a:off x="0" y="0"/>
            <a:ext cx="3340360" cy="734008"/>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Rectangle 10"/>
          <p:cNvSpPr/>
          <p:nvPr userDrawn="1"/>
        </p:nvSpPr>
        <p:spPr>
          <a:xfrm>
            <a:off x="1" y="858743"/>
            <a:ext cx="8030819" cy="5999259"/>
          </a:xfrm>
          <a:custGeom>
            <a:avLst/>
            <a:gdLst>
              <a:gd name="connsiteX0" fmla="*/ 0 w 6504167"/>
              <a:gd name="connsiteY0" fmla="*/ 0 h 5999259"/>
              <a:gd name="connsiteX1" fmla="*/ 6504167 w 6504167"/>
              <a:gd name="connsiteY1" fmla="*/ 0 h 5999259"/>
              <a:gd name="connsiteX2" fmla="*/ 6504167 w 6504167"/>
              <a:gd name="connsiteY2" fmla="*/ 5999259 h 5999259"/>
              <a:gd name="connsiteX3" fmla="*/ 0 w 6504167"/>
              <a:gd name="connsiteY3" fmla="*/ 5999259 h 5999259"/>
              <a:gd name="connsiteX4" fmla="*/ 0 w 6504167"/>
              <a:gd name="connsiteY4" fmla="*/ 0 h 5999259"/>
              <a:gd name="connsiteX0" fmla="*/ 0 w 6504167"/>
              <a:gd name="connsiteY0" fmla="*/ 0 h 5999259"/>
              <a:gd name="connsiteX1" fmla="*/ 3419061 w 6504167"/>
              <a:gd name="connsiteY1" fmla="*/ 7951 h 5999259"/>
              <a:gd name="connsiteX2" fmla="*/ 6504167 w 6504167"/>
              <a:gd name="connsiteY2" fmla="*/ 5999259 h 5999259"/>
              <a:gd name="connsiteX3" fmla="*/ 0 w 6504167"/>
              <a:gd name="connsiteY3" fmla="*/ 5999259 h 5999259"/>
              <a:gd name="connsiteX4" fmla="*/ 0 w 6504167"/>
              <a:gd name="connsiteY4" fmla="*/ 0 h 5999259"/>
              <a:gd name="connsiteX0" fmla="*/ 0 w 7195931"/>
              <a:gd name="connsiteY0" fmla="*/ 0 h 5999259"/>
              <a:gd name="connsiteX1" fmla="*/ 3419061 w 7195931"/>
              <a:gd name="connsiteY1" fmla="*/ 7951 h 5999259"/>
              <a:gd name="connsiteX2" fmla="*/ 7195931 w 7195931"/>
              <a:gd name="connsiteY2" fmla="*/ 5999259 h 5999259"/>
              <a:gd name="connsiteX3" fmla="*/ 0 w 7195931"/>
              <a:gd name="connsiteY3" fmla="*/ 5999259 h 5999259"/>
              <a:gd name="connsiteX4" fmla="*/ 0 w 7195931"/>
              <a:gd name="connsiteY4" fmla="*/ 0 h 5999259"/>
              <a:gd name="connsiteX0" fmla="*/ 0 w 7537837"/>
              <a:gd name="connsiteY0" fmla="*/ 0 h 5999259"/>
              <a:gd name="connsiteX1" fmla="*/ 3419061 w 7537837"/>
              <a:gd name="connsiteY1" fmla="*/ 7951 h 5999259"/>
              <a:gd name="connsiteX2" fmla="*/ 7537837 w 7537837"/>
              <a:gd name="connsiteY2" fmla="*/ 5999259 h 5999259"/>
              <a:gd name="connsiteX3" fmla="*/ 0 w 7537837"/>
              <a:gd name="connsiteY3" fmla="*/ 5999259 h 5999259"/>
              <a:gd name="connsiteX4" fmla="*/ 0 w 7537837"/>
              <a:gd name="connsiteY4" fmla="*/ 0 h 5999259"/>
              <a:gd name="connsiteX0" fmla="*/ 0 w 7537837"/>
              <a:gd name="connsiteY0" fmla="*/ 0 h 5999259"/>
              <a:gd name="connsiteX1" fmla="*/ 3442914 w 7537837"/>
              <a:gd name="connsiteY1" fmla="*/ 7951 h 5999259"/>
              <a:gd name="connsiteX2" fmla="*/ 7537837 w 7537837"/>
              <a:gd name="connsiteY2" fmla="*/ 5999259 h 5999259"/>
              <a:gd name="connsiteX3" fmla="*/ 0 w 7537837"/>
              <a:gd name="connsiteY3" fmla="*/ 5999259 h 5999259"/>
              <a:gd name="connsiteX4" fmla="*/ 0 w 7537837"/>
              <a:gd name="connsiteY4" fmla="*/ 0 h 5999259"/>
              <a:gd name="connsiteX0" fmla="*/ 0 w 8030818"/>
              <a:gd name="connsiteY0" fmla="*/ 0 h 5999259"/>
              <a:gd name="connsiteX1" fmla="*/ 3442914 w 8030818"/>
              <a:gd name="connsiteY1" fmla="*/ 7951 h 5999259"/>
              <a:gd name="connsiteX2" fmla="*/ 8030818 w 8030818"/>
              <a:gd name="connsiteY2" fmla="*/ 5999259 h 5999259"/>
              <a:gd name="connsiteX3" fmla="*/ 0 w 8030818"/>
              <a:gd name="connsiteY3" fmla="*/ 5999259 h 5999259"/>
              <a:gd name="connsiteX4" fmla="*/ 0 w 8030818"/>
              <a:gd name="connsiteY4" fmla="*/ 0 h 5999259"/>
              <a:gd name="connsiteX0" fmla="*/ 0 w 8030818"/>
              <a:gd name="connsiteY0" fmla="*/ 0 h 5999259"/>
              <a:gd name="connsiteX1" fmla="*/ 3436651 w 8030818"/>
              <a:gd name="connsiteY1" fmla="*/ 1688 h 5999259"/>
              <a:gd name="connsiteX2" fmla="*/ 8030818 w 8030818"/>
              <a:gd name="connsiteY2" fmla="*/ 5999259 h 5999259"/>
              <a:gd name="connsiteX3" fmla="*/ 0 w 8030818"/>
              <a:gd name="connsiteY3" fmla="*/ 5999259 h 5999259"/>
              <a:gd name="connsiteX4" fmla="*/ 0 w 8030818"/>
              <a:gd name="connsiteY4" fmla="*/ 0 h 5999259"/>
              <a:gd name="connsiteX0" fmla="*/ 0 w 8030818"/>
              <a:gd name="connsiteY0" fmla="*/ 0 h 5999259"/>
              <a:gd name="connsiteX1" fmla="*/ 3430301 w 8030818"/>
              <a:gd name="connsiteY1" fmla="*/ 1688 h 5999259"/>
              <a:gd name="connsiteX2" fmla="*/ 8030818 w 8030818"/>
              <a:gd name="connsiteY2" fmla="*/ 5999259 h 5999259"/>
              <a:gd name="connsiteX3" fmla="*/ 0 w 8030818"/>
              <a:gd name="connsiteY3" fmla="*/ 5999259 h 5999259"/>
              <a:gd name="connsiteX4" fmla="*/ 0 w 8030818"/>
              <a:gd name="connsiteY4" fmla="*/ 0 h 59992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30818" h="5999259">
                <a:moveTo>
                  <a:pt x="0" y="0"/>
                </a:moveTo>
                <a:lnTo>
                  <a:pt x="3430301" y="1688"/>
                </a:lnTo>
                <a:lnTo>
                  <a:pt x="8030818" y="5999259"/>
                </a:lnTo>
                <a:lnTo>
                  <a:pt x="0" y="5999259"/>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8354" name="Rectangle 2"/>
          <p:cNvSpPr>
            <a:spLocks noGrp="1" noChangeArrowheads="1"/>
          </p:cNvSpPr>
          <p:nvPr>
            <p:ph type="ctrTitle" hasCustomPrompt="1"/>
          </p:nvPr>
        </p:nvSpPr>
        <p:spPr>
          <a:xfrm>
            <a:off x="236230" y="3684225"/>
            <a:ext cx="4920847" cy="1380843"/>
          </a:xfrm>
        </p:spPr>
        <p:txBody>
          <a:bodyPr/>
          <a:lstStyle>
            <a:lvl1pPr algn="l">
              <a:defRPr b="1">
                <a:solidFill>
                  <a:schemeClr val="bg1"/>
                </a:solidFill>
                <a:latin typeface="Segoe UI" panose="020B0502040204020203" pitchFamily="34" charset="0"/>
                <a:cs typeface="Segoe UI" panose="020B0502040204020203" pitchFamily="34" charset="0"/>
              </a:defRPr>
            </a:lvl1pPr>
          </a:lstStyle>
          <a:p>
            <a:pPr lvl="0"/>
            <a:r>
              <a:rPr lang="en-US" noProof="0"/>
              <a:t>Click to edit briefing title</a:t>
            </a:r>
          </a:p>
        </p:txBody>
      </p:sp>
      <p:sp>
        <p:nvSpPr>
          <p:cNvPr id="22" name="TextBox 21"/>
          <p:cNvSpPr txBox="1"/>
          <p:nvPr userDrawn="1"/>
        </p:nvSpPr>
        <p:spPr>
          <a:xfrm>
            <a:off x="5118565" y="6334146"/>
            <a:ext cx="2360644" cy="369332"/>
          </a:xfrm>
          <a:prstGeom prst="rect">
            <a:avLst/>
          </a:prstGeom>
          <a:noFill/>
        </p:spPr>
        <p:txBody>
          <a:bodyPr wrap="square" rtlCol="0">
            <a:spAutoFit/>
          </a:bodyPr>
          <a:lstStyle/>
          <a:p>
            <a:pPr algn="r">
              <a:spcBef>
                <a:spcPts val="0"/>
              </a:spcBef>
            </a:pPr>
            <a:r>
              <a:rPr lang="en-US" sz="900">
                <a:solidFill>
                  <a:schemeClr val="bg1"/>
                </a:solidFill>
                <a:latin typeface="Segoe UI Semilight" panose="020B0402040204020203" pitchFamily="34" charset="0"/>
                <a:cs typeface="Segoe UI Semilight" panose="020B0402040204020203" pitchFamily="34" charset="0"/>
              </a:rPr>
              <a:t>Copyright © 2023 CNA. </a:t>
            </a:r>
          </a:p>
          <a:p>
            <a:pPr algn="r">
              <a:spcBef>
                <a:spcPts val="0"/>
              </a:spcBef>
            </a:pPr>
            <a:r>
              <a:rPr lang="en-US" sz="900">
                <a:solidFill>
                  <a:schemeClr val="bg1"/>
                </a:solidFill>
                <a:latin typeface="Segoe UI Semilight" panose="020B0402040204020203" pitchFamily="34" charset="0"/>
                <a:cs typeface="Segoe UI Semilight" panose="020B0402040204020203" pitchFamily="34" charset="0"/>
              </a:rPr>
              <a:t>All rights reserved</a:t>
            </a:r>
          </a:p>
        </p:txBody>
      </p:sp>
      <p:sp>
        <p:nvSpPr>
          <p:cNvPr id="228355" name="Rectangle 3"/>
          <p:cNvSpPr>
            <a:spLocks noGrp="1" noChangeArrowheads="1"/>
          </p:cNvSpPr>
          <p:nvPr>
            <p:ph type="subTitle" idx="1" hasCustomPrompt="1"/>
          </p:nvPr>
        </p:nvSpPr>
        <p:spPr>
          <a:xfrm>
            <a:off x="236229" y="2018694"/>
            <a:ext cx="3627928" cy="1055012"/>
          </a:xfrm>
          <a:extLst>
            <a:ext uri="{909E8E84-426E-40DD-AFC4-6F175D3DCCD1}">
              <a14:hiddenFill xmlns:a14="http://schemas.microsoft.com/office/drawing/2010/main">
                <a:solidFill>
                  <a:srgbClr val="525759"/>
                </a:solidFill>
              </a14:hiddenFill>
            </a:ext>
          </a:extLst>
        </p:spPr>
        <p:txBody>
          <a:bodyPr/>
          <a:lstStyle>
            <a:lvl1pPr marL="0" indent="0" algn="l">
              <a:buFontTx/>
              <a:buNone/>
              <a:defRPr sz="1800">
                <a:solidFill>
                  <a:schemeClr val="bg1"/>
                </a:solidFill>
                <a:latin typeface="Segoe UI Semibold" panose="020B0702040204020203" pitchFamily="34" charset="0"/>
                <a:ea typeface="Segoe UI" panose="020B0502040204020203" pitchFamily="34" charset="0"/>
                <a:cs typeface="Segoe UI" panose="020B0502040204020203" pitchFamily="34" charset="0"/>
              </a:defRPr>
            </a:lvl1pPr>
          </a:lstStyle>
          <a:p>
            <a:pPr lvl="0"/>
            <a:r>
              <a:rPr lang="en-US" noProof="0"/>
              <a:t>Click to edit authors</a:t>
            </a:r>
          </a:p>
        </p:txBody>
      </p:sp>
      <p:sp>
        <p:nvSpPr>
          <p:cNvPr id="23" name="Rectangle 16"/>
          <p:cNvSpPr>
            <a:spLocks noChangeAspect="1"/>
          </p:cNvSpPr>
          <p:nvPr userDrawn="1"/>
        </p:nvSpPr>
        <p:spPr>
          <a:xfrm>
            <a:off x="3555071" y="851807"/>
            <a:ext cx="8637704" cy="6006193"/>
          </a:xfrm>
          <a:custGeom>
            <a:avLst/>
            <a:gdLst>
              <a:gd name="connsiteX0" fmla="*/ 0 w 8603293"/>
              <a:gd name="connsiteY0" fmla="*/ 0 h 5999259"/>
              <a:gd name="connsiteX1" fmla="*/ 8603293 w 8603293"/>
              <a:gd name="connsiteY1" fmla="*/ 0 h 5999259"/>
              <a:gd name="connsiteX2" fmla="*/ 8603293 w 8603293"/>
              <a:gd name="connsiteY2" fmla="*/ 5999259 h 5999259"/>
              <a:gd name="connsiteX3" fmla="*/ 0 w 8603293"/>
              <a:gd name="connsiteY3" fmla="*/ 5999259 h 5999259"/>
              <a:gd name="connsiteX4" fmla="*/ 0 w 8603293"/>
              <a:gd name="connsiteY4" fmla="*/ 0 h 5999259"/>
              <a:gd name="connsiteX0" fmla="*/ 0 w 8603293"/>
              <a:gd name="connsiteY0" fmla="*/ 0 h 5999259"/>
              <a:gd name="connsiteX1" fmla="*/ 8603293 w 8603293"/>
              <a:gd name="connsiteY1" fmla="*/ 0 h 5999259"/>
              <a:gd name="connsiteX2" fmla="*/ 8603293 w 8603293"/>
              <a:gd name="connsiteY2" fmla="*/ 5999259 h 5999259"/>
              <a:gd name="connsiteX3" fmla="*/ 4604952 w 8603293"/>
              <a:gd name="connsiteY3" fmla="*/ 5999259 h 5999259"/>
              <a:gd name="connsiteX4" fmla="*/ 0 w 8603293"/>
              <a:gd name="connsiteY4" fmla="*/ 0 h 5999259"/>
              <a:gd name="connsiteX0" fmla="*/ 0 w 8611530"/>
              <a:gd name="connsiteY0" fmla="*/ 0 h 5999259"/>
              <a:gd name="connsiteX1" fmla="*/ 8611530 w 8611530"/>
              <a:gd name="connsiteY1" fmla="*/ 0 h 5999259"/>
              <a:gd name="connsiteX2" fmla="*/ 8611530 w 8611530"/>
              <a:gd name="connsiteY2" fmla="*/ 5999259 h 5999259"/>
              <a:gd name="connsiteX3" fmla="*/ 4613189 w 8611530"/>
              <a:gd name="connsiteY3" fmla="*/ 5999259 h 5999259"/>
              <a:gd name="connsiteX4" fmla="*/ 0 w 8611530"/>
              <a:gd name="connsiteY4" fmla="*/ 0 h 5999259"/>
              <a:gd name="connsiteX0" fmla="*/ 0 w 8617880"/>
              <a:gd name="connsiteY0" fmla="*/ 0 h 5999259"/>
              <a:gd name="connsiteX1" fmla="*/ 8617880 w 8617880"/>
              <a:gd name="connsiteY1" fmla="*/ 0 h 5999259"/>
              <a:gd name="connsiteX2" fmla="*/ 8617880 w 8617880"/>
              <a:gd name="connsiteY2" fmla="*/ 5999259 h 5999259"/>
              <a:gd name="connsiteX3" fmla="*/ 4619539 w 8617880"/>
              <a:gd name="connsiteY3" fmla="*/ 5999259 h 5999259"/>
              <a:gd name="connsiteX4" fmla="*/ 0 w 8617880"/>
              <a:gd name="connsiteY4" fmla="*/ 0 h 5999259"/>
              <a:gd name="connsiteX0" fmla="*/ 0 w 8630580"/>
              <a:gd name="connsiteY0" fmla="*/ 0 h 5999259"/>
              <a:gd name="connsiteX1" fmla="*/ 8630580 w 8630580"/>
              <a:gd name="connsiteY1" fmla="*/ 0 h 5999259"/>
              <a:gd name="connsiteX2" fmla="*/ 8630580 w 8630580"/>
              <a:gd name="connsiteY2" fmla="*/ 5999259 h 5999259"/>
              <a:gd name="connsiteX3" fmla="*/ 4632239 w 8630580"/>
              <a:gd name="connsiteY3" fmla="*/ 5999259 h 5999259"/>
              <a:gd name="connsiteX4" fmla="*/ 0 w 8630580"/>
              <a:gd name="connsiteY4" fmla="*/ 0 h 5999259"/>
              <a:gd name="connsiteX0" fmla="*/ 0 w 8617880"/>
              <a:gd name="connsiteY0" fmla="*/ 6350 h 5999259"/>
              <a:gd name="connsiteX1" fmla="*/ 8617880 w 8617880"/>
              <a:gd name="connsiteY1" fmla="*/ 0 h 5999259"/>
              <a:gd name="connsiteX2" fmla="*/ 8617880 w 8617880"/>
              <a:gd name="connsiteY2" fmla="*/ 5999259 h 5999259"/>
              <a:gd name="connsiteX3" fmla="*/ 4619539 w 8617880"/>
              <a:gd name="connsiteY3" fmla="*/ 5999259 h 5999259"/>
              <a:gd name="connsiteX4" fmla="*/ 0 w 8617880"/>
              <a:gd name="connsiteY4" fmla="*/ 6350 h 5999259"/>
              <a:gd name="connsiteX0" fmla="*/ 0 w 8617880"/>
              <a:gd name="connsiteY0" fmla="*/ 0 h 5999259"/>
              <a:gd name="connsiteX1" fmla="*/ 8617880 w 8617880"/>
              <a:gd name="connsiteY1" fmla="*/ 0 h 5999259"/>
              <a:gd name="connsiteX2" fmla="*/ 8617880 w 8617880"/>
              <a:gd name="connsiteY2" fmla="*/ 5999259 h 5999259"/>
              <a:gd name="connsiteX3" fmla="*/ 4619539 w 8617880"/>
              <a:gd name="connsiteY3" fmla="*/ 5999259 h 5999259"/>
              <a:gd name="connsiteX4" fmla="*/ 0 w 8617880"/>
              <a:gd name="connsiteY4" fmla="*/ 0 h 5999259"/>
              <a:gd name="connsiteX0" fmla="*/ 0 w 8636930"/>
              <a:gd name="connsiteY0" fmla="*/ 0 h 6018309"/>
              <a:gd name="connsiteX1" fmla="*/ 8636930 w 8636930"/>
              <a:gd name="connsiteY1" fmla="*/ 19050 h 6018309"/>
              <a:gd name="connsiteX2" fmla="*/ 8636930 w 8636930"/>
              <a:gd name="connsiteY2" fmla="*/ 6018309 h 6018309"/>
              <a:gd name="connsiteX3" fmla="*/ 4638589 w 8636930"/>
              <a:gd name="connsiteY3" fmla="*/ 6018309 h 6018309"/>
              <a:gd name="connsiteX4" fmla="*/ 0 w 8636930"/>
              <a:gd name="connsiteY4" fmla="*/ 0 h 6018309"/>
              <a:gd name="connsiteX0" fmla="*/ 0 w 8636930"/>
              <a:gd name="connsiteY0" fmla="*/ 0 h 6018309"/>
              <a:gd name="connsiteX1" fmla="*/ 8636930 w 8636930"/>
              <a:gd name="connsiteY1" fmla="*/ 19050 h 6018309"/>
              <a:gd name="connsiteX2" fmla="*/ 8636930 w 8636930"/>
              <a:gd name="connsiteY2" fmla="*/ 6018309 h 6018309"/>
              <a:gd name="connsiteX3" fmla="*/ 4638589 w 8636930"/>
              <a:gd name="connsiteY3" fmla="*/ 6018309 h 6018309"/>
              <a:gd name="connsiteX4" fmla="*/ 0 w 8636930"/>
              <a:gd name="connsiteY4" fmla="*/ 0 h 6018309"/>
              <a:gd name="connsiteX0" fmla="*/ 0 w 8643280"/>
              <a:gd name="connsiteY0" fmla="*/ 0 h 6018309"/>
              <a:gd name="connsiteX1" fmla="*/ 8643280 w 8643280"/>
              <a:gd name="connsiteY1" fmla="*/ 12700 h 6018309"/>
              <a:gd name="connsiteX2" fmla="*/ 8636930 w 8643280"/>
              <a:gd name="connsiteY2" fmla="*/ 6018309 h 6018309"/>
              <a:gd name="connsiteX3" fmla="*/ 4638589 w 8643280"/>
              <a:gd name="connsiteY3" fmla="*/ 6018309 h 6018309"/>
              <a:gd name="connsiteX4" fmla="*/ 0 w 8643280"/>
              <a:gd name="connsiteY4" fmla="*/ 0 h 6018309"/>
              <a:gd name="connsiteX0" fmla="*/ 0 w 8643280"/>
              <a:gd name="connsiteY0" fmla="*/ 0 h 6018309"/>
              <a:gd name="connsiteX1" fmla="*/ 8643280 w 8643280"/>
              <a:gd name="connsiteY1" fmla="*/ 12700 h 6018309"/>
              <a:gd name="connsiteX2" fmla="*/ 8636930 w 8643280"/>
              <a:gd name="connsiteY2" fmla="*/ 6018309 h 6018309"/>
              <a:gd name="connsiteX3" fmla="*/ 4638589 w 8643280"/>
              <a:gd name="connsiteY3" fmla="*/ 6018309 h 6018309"/>
              <a:gd name="connsiteX4" fmla="*/ 0 w 8643280"/>
              <a:gd name="connsiteY4" fmla="*/ 0 h 6018309"/>
              <a:gd name="connsiteX0" fmla="*/ 0 w 8637704"/>
              <a:gd name="connsiteY0" fmla="*/ 0 h 6018309"/>
              <a:gd name="connsiteX1" fmla="*/ 8637704 w 8637704"/>
              <a:gd name="connsiteY1" fmla="*/ 7112 h 6018309"/>
              <a:gd name="connsiteX2" fmla="*/ 8636930 w 8637704"/>
              <a:gd name="connsiteY2" fmla="*/ 6018309 h 6018309"/>
              <a:gd name="connsiteX3" fmla="*/ 4638589 w 8637704"/>
              <a:gd name="connsiteY3" fmla="*/ 6018309 h 6018309"/>
              <a:gd name="connsiteX4" fmla="*/ 0 w 8637704"/>
              <a:gd name="connsiteY4" fmla="*/ 0 h 60183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7704" h="6018309">
                <a:moveTo>
                  <a:pt x="0" y="0"/>
                </a:moveTo>
                <a:lnTo>
                  <a:pt x="8637704" y="7112"/>
                </a:lnTo>
                <a:cubicBezTo>
                  <a:pt x="8635587" y="2008982"/>
                  <a:pt x="8639047" y="4016439"/>
                  <a:pt x="8636930" y="6018309"/>
                </a:cubicBezTo>
                <a:lnTo>
                  <a:pt x="4638589" y="6018309"/>
                </a:lnTo>
                <a:lnTo>
                  <a:pt x="0" y="0"/>
                </a:lnTo>
                <a:close/>
              </a:path>
            </a:pathLst>
          </a:custGeom>
          <a:blipFill dpi="0" rotWithShape="1">
            <a:blip r:embed="rId2"/>
            <a:srcRect/>
            <a:tile tx="0" ty="0" sx="50000" sy="50000" flip="none" algn="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Text Placeholder 3"/>
          <p:cNvSpPr>
            <a:spLocks noGrp="1"/>
          </p:cNvSpPr>
          <p:nvPr>
            <p:ph type="body" sz="quarter" idx="10" hasCustomPrompt="1"/>
          </p:nvPr>
        </p:nvSpPr>
        <p:spPr>
          <a:xfrm>
            <a:off x="236230" y="212531"/>
            <a:ext cx="2211696" cy="392173"/>
          </a:xfrm>
        </p:spPr>
        <p:txBody>
          <a:bodyPr/>
          <a:lstStyle>
            <a:lvl2pPr marL="0" indent="0" algn="l">
              <a:buFont typeface="Arial" panose="020B0604020202020204" pitchFamily="34" charset="0"/>
              <a:buNone/>
              <a:defRPr sz="1400" baseline="0">
                <a:solidFill>
                  <a:schemeClr val="bg1"/>
                </a:solidFill>
              </a:defRPr>
            </a:lvl2pPr>
          </a:lstStyle>
          <a:p>
            <a:pPr lvl="1"/>
            <a:r>
              <a:rPr lang="en-US"/>
              <a:t>Click to edit date</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47390" y="-7833"/>
            <a:ext cx="1543050" cy="797243"/>
          </a:xfrm>
          <a:prstGeom prst="rect">
            <a:avLst/>
          </a:prstGeom>
        </p:spPr>
      </p:pic>
    </p:spTree>
    <p:extLst>
      <p:ext uri="{BB962C8B-B14F-4D97-AF65-F5344CB8AC3E}">
        <p14:creationId xmlns:p14="http://schemas.microsoft.com/office/powerpoint/2010/main" val="3270447970"/>
      </p:ext>
    </p:extLst>
  </p:cSld>
  <p:clrMapOvr>
    <a:masterClrMapping/>
  </p:clrMapOvr>
  <p:hf sldNum="0" hdr="0" ft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61872"/>
            <a:ext cx="10972800" cy="4853954"/>
          </a:xfrm>
        </p:spPr>
        <p:txBody>
          <a:bodyPr/>
          <a:lstStyle>
            <a:lvl1pPr>
              <a:defRPr sz="2000">
                <a:latin typeface="Segoe UI" panose="020B0502040204020203" pitchFamily="34" charset="0"/>
                <a:cs typeface="Segoe UI" panose="020B0502040204020203" pitchFamily="34" charset="0"/>
              </a:defRPr>
            </a:lvl1pPr>
            <a:lvl2pPr>
              <a:defRPr sz="2000">
                <a:latin typeface="Segoe UI" panose="020B0502040204020203" pitchFamily="34" charset="0"/>
                <a:cs typeface="Segoe UI" panose="020B0502040204020203" pitchFamily="34" charset="0"/>
              </a:defRPr>
            </a:lvl2pPr>
            <a:lvl3pPr>
              <a:defRPr sz="2000">
                <a:latin typeface="Segoe UI" panose="020B0502040204020203" pitchFamily="34" charset="0"/>
                <a:cs typeface="Segoe UI" panose="020B0502040204020203" pitchFamily="34" charset="0"/>
              </a:defRPr>
            </a:lvl3pPr>
            <a:lvl4pPr>
              <a:defRPr sz="2000">
                <a:latin typeface="Segoe UI" panose="020B0502040204020203" pitchFamily="34" charset="0"/>
                <a:cs typeface="Segoe UI" panose="020B0502040204020203" pitchFamily="34" charset="0"/>
              </a:defRPr>
            </a:lvl4pPr>
            <a:lvl5pPr>
              <a:defRPr sz="2000">
                <a:latin typeface="Segoe UI" panose="020B0502040204020203" pitchFamily="34" charset="0"/>
                <a:cs typeface="Segoe UI"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2564834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 name="Content Placeholder 2"/>
          <p:cNvSpPr>
            <a:spLocks noGrp="1"/>
          </p:cNvSpPr>
          <p:nvPr>
            <p:ph sz="half" idx="1"/>
          </p:nvPr>
        </p:nvSpPr>
        <p:spPr>
          <a:xfrm>
            <a:off x="609600" y="1261872"/>
            <a:ext cx="5384800" cy="4859339"/>
          </a:xfrm>
        </p:spPr>
        <p:txBody>
          <a:bodyPr/>
          <a:lstStyle>
            <a:lvl1pPr>
              <a:defRPr sz="2000" b="1"/>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3"/>
          <p:cNvSpPr>
            <a:spLocks noGrp="1"/>
          </p:cNvSpPr>
          <p:nvPr>
            <p:ph sz="half" idx="2"/>
          </p:nvPr>
        </p:nvSpPr>
        <p:spPr>
          <a:xfrm>
            <a:off x="6197600" y="1261872"/>
            <a:ext cx="5384800" cy="4859339"/>
          </a:xfrm>
        </p:spPr>
        <p:txBody>
          <a:bodyPr/>
          <a:lstStyle>
            <a:lvl1pPr>
              <a:defRPr sz="2000" b="1"/>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6618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 name="Text Placeholder 2"/>
          <p:cNvSpPr>
            <a:spLocks noGrp="1"/>
          </p:cNvSpPr>
          <p:nvPr>
            <p:ph type="body" idx="1"/>
          </p:nvPr>
        </p:nvSpPr>
        <p:spPr>
          <a:xfrm>
            <a:off x="609600" y="1258888"/>
            <a:ext cx="5386917"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9" name="Content Placeholder 3"/>
          <p:cNvSpPr>
            <a:spLocks noGrp="1"/>
          </p:cNvSpPr>
          <p:nvPr>
            <p:ph sz="half" idx="2"/>
          </p:nvPr>
        </p:nvSpPr>
        <p:spPr>
          <a:xfrm>
            <a:off x="609600" y="1898650"/>
            <a:ext cx="5386917" cy="422751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4"/>
          <p:cNvSpPr>
            <a:spLocks noGrp="1"/>
          </p:cNvSpPr>
          <p:nvPr>
            <p:ph type="body" sz="quarter" idx="3"/>
          </p:nvPr>
        </p:nvSpPr>
        <p:spPr>
          <a:xfrm>
            <a:off x="6193368" y="1258888"/>
            <a:ext cx="5389033"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Content Placeholder 5"/>
          <p:cNvSpPr>
            <a:spLocks noGrp="1"/>
          </p:cNvSpPr>
          <p:nvPr>
            <p:ph sz="quarter" idx="4"/>
          </p:nvPr>
        </p:nvSpPr>
        <p:spPr>
          <a:xfrm>
            <a:off x="6193368" y="1898650"/>
            <a:ext cx="5389033" cy="422751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15649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10" Type="http://schemas.openxmlformats.org/officeDocument/2006/relationships/image" Target="../media/image4.png"/><Relationship Id="rId4" Type="http://schemas.openxmlformats.org/officeDocument/2006/relationships/slideLayout" Target="../slideLayouts/slideLayout9.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8.emf"/><Relationship Id="rId2" Type="http://schemas.openxmlformats.org/officeDocument/2006/relationships/slideLayout" Target="../slideLayouts/slideLayout15.xml"/><Relationship Id="rId16" Type="http://schemas.openxmlformats.org/officeDocument/2006/relationships/oleObject" Target="../embeddings/oleObject1.bin"/><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ags" Target="../tags/tag1.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235510F-42FC-47EC-B177-14CDBA41E9CC}"/>
              </a:ext>
            </a:extLst>
          </p:cNvPr>
          <p:cNvSpPr>
            <a:spLocks noGrp="1" noChangeArrowheads="1"/>
          </p:cNvSpPr>
          <p:nvPr>
            <p:ph type="title"/>
          </p:nvPr>
        </p:nvSpPr>
        <p:spPr bwMode="auto">
          <a:xfrm>
            <a:off x="857250" y="95250"/>
            <a:ext cx="104489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2DFA28D-88BC-4B4E-90C4-DD2F39851C36}"/>
              </a:ext>
            </a:extLst>
          </p:cNvPr>
          <p:cNvSpPr>
            <a:spLocks noGrp="1" noChangeArrowheads="1"/>
          </p:cNvSpPr>
          <p:nvPr>
            <p:ph type="body" idx="1"/>
          </p:nvPr>
        </p:nvSpPr>
        <p:spPr bwMode="auto">
          <a:xfrm>
            <a:off x="423863" y="1152525"/>
            <a:ext cx="11310937"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Text Box 10">
            <a:extLst>
              <a:ext uri="{FF2B5EF4-FFF2-40B4-BE49-F238E27FC236}">
                <a16:creationId xmlns:a16="http://schemas.microsoft.com/office/drawing/2014/main" id="{6788456B-0242-40BF-82B7-6817D30E6665}"/>
              </a:ext>
            </a:extLst>
          </p:cNvPr>
          <p:cNvSpPr txBox="1">
            <a:spLocks noChangeArrowheads="1"/>
          </p:cNvSpPr>
          <p:nvPr userDrawn="1"/>
        </p:nvSpPr>
        <p:spPr bwMode="auto">
          <a:xfrm>
            <a:off x="10391775" y="6350"/>
            <a:ext cx="1874838" cy="190500"/>
          </a:xfrm>
          <a:prstGeom prst="rect">
            <a:avLst/>
          </a:prstGeom>
          <a:noFill/>
          <a:ln>
            <a:noFill/>
          </a:ln>
        </p:spPr>
        <p:txBody>
          <a:bodyPr tIns="18288" bIns="18288">
            <a:spAutoFit/>
          </a:bodyPr>
          <a:lstStyle>
            <a:lvl1pPr>
              <a:defRPr>
                <a:solidFill>
                  <a:schemeClr val="tx1"/>
                </a:solidFill>
                <a:latin typeface="Arial" panose="020B0604020202020204" pitchFamily="34" charset="0"/>
                <a:cs typeface="Times New Roman" panose="02020603050405020304" pitchFamily="18" charset="0"/>
              </a:defRPr>
            </a:lvl1pPr>
            <a:lvl2pPr marL="742950" indent="-285750">
              <a:defRPr>
                <a:solidFill>
                  <a:schemeClr val="tx1"/>
                </a:solidFill>
                <a:latin typeface="Arial" panose="020B0604020202020204" pitchFamily="34" charset="0"/>
                <a:cs typeface="Times New Roman" panose="02020603050405020304" pitchFamily="18" charset="0"/>
              </a:defRPr>
            </a:lvl2pPr>
            <a:lvl3pPr marL="1143000" indent="-228600">
              <a:defRPr>
                <a:solidFill>
                  <a:schemeClr val="tx1"/>
                </a:solidFill>
                <a:latin typeface="Arial" panose="020B0604020202020204" pitchFamily="34" charset="0"/>
                <a:cs typeface="Times New Roman" panose="02020603050405020304" pitchFamily="18" charset="0"/>
              </a:defRPr>
            </a:lvl3pPr>
            <a:lvl4pPr marL="1600200" indent="-228600">
              <a:defRPr>
                <a:solidFill>
                  <a:schemeClr val="tx1"/>
                </a:solidFill>
                <a:latin typeface="Arial" panose="020B0604020202020204" pitchFamily="34" charset="0"/>
                <a:cs typeface="Times New Roman" panose="02020603050405020304" pitchFamily="18" charset="0"/>
              </a:defRPr>
            </a:lvl4pPr>
            <a:lvl5pPr marL="2057400" indent="-22860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algn="r" eaLnBrk="1" hangingPunct="1">
              <a:spcBef>
                <a:spcPct val="50000"/>
              </a:spcBef>
              <a:defRPr/>
            </a:pPr>
            <a:r>
              <a:rPr lang="en-US" altLang="en-US" sz="1000" b="1">
                <a:solidFill>
                  <a:srgbClr val="008000"/>
                </a:solidFill>
              </a:rPr>
              <a:t>UNCLASSIFIED</a:t>
            </a:r>
          </a:p>
        </p:txBody>
      </p:sp>
      <p:sp>
        <p:nvSpPr>
          <p:cNvPr id="12" name="Rectangle 6">
            <a:extLst>
              <a:ext uri="{FF2B5EF4-FFF2-40B4-BE49-F238E27FC236}">
                <a16:creationId xmlns:a16="http://schemas.microsoft.com/office/drawing/2014/main" id="{6A1E3C8E-A578-413E-A4C4-1A71DCA08E9B}"/>
              </a:ext>
            </a:extLst>
          </p:cNvPr>
          <p:cNvSpPr>
            <a:spLocks noChangeArrowheads="1"/>
          </p:cNvSpPr>
          <p:nvPr userDrawn="1"/>
        </p:nvSpPr>
        <p:spPr bwMode="auto">
          <a:xfrm>
            <a:off x="800024" y="6571262"/>
            <a:ext cx="3748088" cy="138499"/>
          </a:xfrm>
          <a:prstGeom prst="rect">
            <a:avLst/>
          </a:prstGeom>
          <a:noFill/>
          <a:ln>
            <a:noFill/>
          </a:ln>
        </p:spPr>
        <p:txBody>
          <a:bodyPr lIns="0" tIns="0" bIns="0">
            <a:spAutoFit/>
          </a:bodyPr>
          <a:lstStyle>
            <a:lvl1pPr>
              <a:defRPr>
                <a:solidFill>
                  <a:schemeClr val="tx1"/>
                </a:solidFill>
                <a:latin typeface="Arial" panose="020B0604020202020204" pitchFamily="34" charset="0"/>
                <a:cs typeface="Times New Roman" panose="02020603050405020304" pitchFamily="18" charset="0"/>
              </a:defRPr>
            </a:lvl1pPr>
            <a:lvl2pPr marL="742950" indent="-285750">
              <a:defRPr>
                <a:solidFill>
                  <a:schemeClr val="tx1"/>
                </a:solidFill>
                <a:latin typeface="Arial" panose="020B0604020202020204" pitchFamily="34" charset="0"/>
                <a:cs typeface="Times New Roman" panose="02020603050405020304" pitchFamily="18" charset="0"/>
              </a:defRPr>
            </a:lvl2pPr>
            <a:lvl3pPr marL="1143000" indent="-228600">
              <a:defRPr>
                <a:solidFill>
                  <a:schemeClr val="tx1"/>
                </a:solidFill>
                <a:latin typeface="Arial" panose="020B0604020202020204" pitchFamily="34" charset="0"/>
                <a:cs typeface="Times New Roman" panose="02020603050405020304" pitchFamily="18" charset="0"/>
              </a:defRPr>
            </a:lvl3pPr>
            <a:lvl4pPr marL="1600200" indent="-228600">
              <a:defRPr>
                <a:solidFill>
                  <a:schemeClr val="tx1"/>
                </a:solidFill>
                <a:latin typeface="Arial" panose="020B0604020202020204" pitchFamily="34" charset="0"/>
                <a:cs typeface="Times New Roman" panose="02020603050405020304" pitchFamily="18" charset="0"/>
              </a:defRPr>
            </a:lvl4pPr>
            <a:lvl5pPr marL="2057400" indent="-22860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a:spcAft>
                <a:spcPts val="13"/>
              </a:spcAft>
              <a:defRPr/>
            </a:pPr>
            <a:r>
              <a:rPr lang="en-US" altLang="en-US" sz="900" b="1">
                <a:solidFill>
                  <a:srgbClr val="006600"/>
                </a:solidFill>
              </a:rPr>
              <a:t>UNCLASSIFIED</a:t>
            </a:r>
            <a:endParaRPr lang="en-US" altLang="en-US" sz="900">
              <a:solidFill>
                <a:srgbClr val="C00000"/>
              </a:solidFill>
            </a:endParaRPr>
          </a:p>
        </p:txBody>
      </p:sp>
      <p:sp>
        <p:nvSpPr>
          <p:cNvPr id="13" name="Text Box 12">
            <a:extLst>
              <a:ext uri="{FF2B5EF4-FFF2-40B4-BE49-F238E27FC236}">
                <a16:creationId xmlns:a16="http://schemas.microsoft.com/office/drawing/2014/main" id="{39DCAC18-9321-48E1-A545-F956C3514AE5}"/>
              </a:ext>
            </a:extLst>
          </p:cNvPr>
          <p:cNvSpPr txBox="1">
            <a:spLocks noChangeArrowheads="1"/>
          </p:cNvSpPr>
          <p:nvPr userDrawn="1"/>
        </p:nvSpPr>
        <p:spPr bwMode="auto">
          <a:xfrm>
            <a:off x="5575300" y="6486525"/>
            <a:ext cx="1052513" cy="307975"/>
          </a:xfrm>
          <a:prstGeom prst="rect">
            <a:avLst/>
          </a:prstGeom>
          <a:noFill/>
          <a:ln>
            <a:noFill/>
          </a:ln>
        </p:spPr>
        <p:txBody>
          <a:bodyPr>
            <a:spAutoFit/>
          </a:bodyPr>
          <a:lstStyle>
            <a:lvl1pPr>
              <a:defRPr>
                <a:solidFill>
                  <a:schemeClr val="tx1"/>
                </a:solidFill>
                <a:latin typeface="Arial" panose="020B0604020202020204" pitchFamily="34" charset="0"/>
                <a:cs typeface="Times New Roman" panose="02020603050405020304" pitchFamily="18" charset="0"/>
              </a:defRPr>
            </a:lvl1pPr>
            <a:lvl2pPr marL="742950" indent="-285750">
              <a:defRPr>
                <a:solidFill>
                  <a:schemeClr val="tx1"/>
                </a:solidFill>
                <a:latin typeface="Arial" panose="020B0604020202020204" pitchFamily="34" charset="0"/>
                <a:cs typeface="Times New Roman" panose="02020603050405020304" pitchFamily="18" charset="0"/>
              </a:defRPr>
            </a:lvl2pPr>
            <a:lvl3pPr marL="1143000" indent="-228600">
              <a:defRPr>
                <a:solidFill>
                  <a:schemeClr val="tx1"/>
                </a:solidFill>
                <a:latin typeface="Arial" panose="020B0604020202020204" pitchFamily="34" charset="0"/>
                <a:cs typeface="Times New Roman" panose="02020603050405020304" pitchFamily="18" charset="0"/>
              </a:defRPr>
            </a:lvl3pPr>
            <a:lvl4pPr marL="1600200" indent="-228600">
              <a:defRPr>
                <a:solidFill>
                  <a:schemeClr val="tx1"/>
                </a:solidFill>
                <a:latin typeface="Arial" panose="020B0604020202020204" pitchFamily="34" charset="0"/>
                <a:cs typeface="Times New Roman" panose="02020603050405020304" pitchFamily="18" charset="0"/>
              </a:defRPr>
            </a:lvl4pPr>
            <a:lvl5pPr marL="2057400" indent="-22860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algn="ctr" eaLnBrk="1" hangingPunct="1">
              <a:defRPr/>
            </a:pPr>
            <a:fld id="{905F88DA-2057-4433-BA75-ADE95EC335A7}" type="slidenum">
              <a:rPr lang="en-US" altLang="en-US" sz="1400" smtClean="0">
                <a:solidFill>
                  <a:srgbClr val="7F7F7F"/>
                </a:solidFill>
              </a:rPr>
              <a:pPr algn="ctr" eaLnBrk="1" hangingPunct="1">
                <a:defRPr/>
              </a:pPr>
              <a:t>‹#›</a:t>
            </a:fld>
            <a:endParaRPr lang="en-US" altLang="en-US" sz="1400">
              <a:solidFill>
                <a:srgbClr val="7F7F7F"/>
              </a:solidFill>
            </a:endParaRPr>
          </a:p>
        </p:txBody>
      </p:sp>
      <p:sp>
        <p:nvSpPr>
          <p:cNvPr id="15" name="Rectangle 14">
            <a:extLst>
              <a:ext uri="{FF2B5EF4-FFF2-40B4-BE49-F238E27FC236}">
                <a16:creationId xmlns:a16="http://schemas.microsoft.com/office/drawing/2014/main" id="{DC45E97E-80BE-418D-B4E6-C6928C114267}"/>
              </a:ext>
            </a:extLst>
          </p:cNvPr>
          <p:cNvSpPr/>
          <p:nvPr userDrawn="1"/>
        </p:nvSpPr>
        <p:spPr bwMode="auto">
          <a:xfrm>
            <a:off x="865188" y="6405563"/>
            <a:ext cx="11337925" cy="26987"/>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eaLnBrk="1" hangingPunct="1">
              <a:defRPr/>
            </a:pPr>
            <a:endParaRPr lang="en-US" u="sng"/>
          </a:p>
        </p:txBody>
      </p:sp>
      <p:pic>
        <p:nvPicPr>
          <p:cNvPr id="1032" name="Picture 1">
            <a:extLst>
              <a:ext uri="{FF2B5EF4-FFF2-40B4-BE49-F238E27FC236}">
                <a16:creationId xmlns:a16="http://schemas.microsoft.com/office/drawing/2014/main" id="{1978980C-68D5-4158-9BEF-93D1BD007C79}"/>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763" y="6418263"/>
            <a:ext cx="731029"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2">
            <a:extLst>
              <a:ext uri="{FF2B5EF4-FFF2-40B4-BE49-F238E27FC236}">
                <a16:creationId xmlns:a16="http://schemas.microsoft.com/office/drawing/2014/main" id="{CBEBE00B-9686-4620-9EB2-85028CBACEBA}"/>
              </a:ext>
            </a:extLst>
          </p:cNvPr>
          <p:cNvGrpSpPr>
            <a:grpSpLocks/>
          </p:cNvGrpSpPr>
          <p:nvPr userDrawn="1"/>
        </p:nvGrpSpPr>
        <p:grpSpPr bwMode="auto">
          <a:xfrm>
            <a:off x="11061700" y="6497638"/>
            <a:ext cx="1052513" cy="317500"/>
            <a:chOff x="8058684" y="6496939"/>
            <a:chExt cx="976200" cy="318469"/>
          </a:xfrm>
        </p:grpSpPr>
        <p:grpSp>
          <p:nvGrpSpPr>
            <p:cNvPr id="1034" name="Group 10">
              <a:extLst>
                <a:ext uri="{FF2B5EF4-FFF2-40B4-BE49-F238E27FC236}">
                  <a16:creationId xmlns:a16="http://schemas.microsoft.com/office/drawing/2014/main" id="{B4399CCF-49D1-47D0-9309-AE0E052467ED}"/>
                </a:ext>
              </a:extLst>
            </p:cNvPr>
            <p:cNvGrpSpPr>
              <a:grpSpLocks/>
            </p:cNvGrpSpPr>
            <p:nvPr userDrawn="1"/>
          </p:nvGrpSpPr>
          <p:grpSpPr bwMode="auto">
            <a:xfrm>
              <a:off x="8716474" y="6496939"/>
              <a:ext cx="318410" cy="318469"/>
              <a:chOff x="657790" y="6307408"/>
              <a:chExt cx="318410" cy="318469"/>
            </a:xfrm>
          </p:grpSpPr>
          <p:sp>
            <p:nvSpPr>
              <p:cNvPr id="14" name="Oval 13">
                <a:extLst>
                  <a:ext uri="{FF2B5EF4-FFF2-40B4-BE49-F238E27FC236}">
                    <a16:creationId xmlns:a16="http://schemas.microsoft.com/office/drawing/2014/main" id="{7CF12FAE-5549-46D9-9753-19347A597CD9}"/>
                  </a:ext>
                </a:extLst>
              </p:cNvPr>
              <p:cNvSpPr/>
              <p:nvPr/>
            </p:nvSpPr>
            <p:spPr>
              <a:xfrm>
                <a:off x="657951" y="6307408"/>
                <a:ext cx="318249" cy="318469"/>
              </a:xfrm>
              <a:prstGeom prst="ellipse">
                <a:avLst/>
              </a:prstGeom>
              <a:ln w="6350"/>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en-US"/>
              </a:p>
            </p:txBody>
          </p:sp>
          <p:sp>
            <p:nvSpPr>
              <p:cNvPr id="16" name="Freeform 15">
                <a:extLst>
                  <a:ext uri="{FF2B5EF4-FFF2-40B4-BE49-F238E27FC236}">
                    <a16:creationId xmlns:a16="http://schemas.microsoft.com/office/drawing/2014/main" id="{9DD97149-269E-4B4E-BE89-15C83E77E1C7}"/>
                  </a:ext>
                </a:extLst>
              </p:cNvPr>
              <p:cNvSpPr/>
              <p:nvPr/>
            </p:nvSpPr>
            <p:spPr>
              <a:xfrm>
                <a:off x="668679" y="6318554"/>
                <a:ext cx="296793" cy="296176"/>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a:solidFill>
                  <a:schemeClr val="accent4">
                    <a:lumMod val="50000"/>
                  </a:schemeClr>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nvGrpSpPr>
            <p:cNvPr id="1035" name="Group 16">
              <a:extLst>
                <a:ext uri="{FF2B5EF4-FFF2-40B4-BE49-F238E27FC236}">
                  <a16:creationId xmlns:a16="http://schemas.microsoft.com/office/drawing/2014/main" id="{B37726D2-A52A-442F-B6B2-7319B501818E}"/>
                </a:ext>
              </a:extLst>
            </p:cNvPr>
            <p:cNvGrpSpPr>
              <a:grpSpLocks/>
            </p:cNvGrpSpPr>
            <p:nvPr userDrawn="1"/>
          </p:nvGrpSpPr>
          <p:grpSpPr bwMode="auto">
            <a:xfrm>
              <a:off x="8387771" y="6497324"/>
              <a:ext cx="317644" cy="317643"/>
              <a:chOff x="329087" y="6307793"/>
              <a:chExt cx="317644" cy="317643"/>
            </a:xfrm>
          </p:grpSpPr>
          <p:sp>
            <p:nvSpPr>
              <p:cNvPr id="20" name="Teardrop 19">
                <a:extLst>
                  <a:ext uri="{FF2B5EF4-FFF2-40B4-BE49-F238E27FC236}">
                    <a16:creationId xmlns:a16="http://schemas.microsoft.com/office/drawing/2014/main" id="{3F38E188-33AA-4A31-9345-1F404DEE6735}"/>
                  </a:ext>
                </a:extLst>
              </p:cNvPr>
              <p:cNvSpPr/>
              <p:nvPr/>
            </p:nvSpPr>
            <p:spPr>
              <a:xfrm rot="2700000">
                <a:off x="328866" y="6307517"/>
                <a:ext cx="318469" cy="318248"/>
              </a:xfrm>
              <a:prstGeom prst="teardrop">
                <a:avLst>
                  <a:gd name="adj" fmla="val 100000"/>
                </a:avLst>
              </a:prstGeom>
              <a:ln w="6350"/>
            </p:spPr>
            <p:style>
              <a:lnRef idx="2">
                <a:schemeClr val="lt1">
                  <a:hueOff val="0"/>
                  <a:satOff val="0"/>
                  <a:lumOff val="0"/>
                  <a:alphaOff val="0"/>
                </a:schemeClr>
              </a:lnRef>
              <a:fillRef idx="1">
                <a:schemeClr val="accent4">
                  <a:hueOff val="36"/>
                  <a:satOff val="21154"/>
                  <a:lumOff val="-29902"/>
                  <a:alphaOff val="0"/>
                </a:schemeClr>
              </a:fillRef>
              <a:effectRef idx="0">
                <a:schemeClr val="accent4">
                  <a:hueOff val="36"/>
                  <a:satOff val="21154"/>
                  <a:lumOff val="-29902"/>
                  <a:alphaOff val="0"/>
                </a:schemeClr>
              </a:effectRef>
              <a:fontRef idx="minor">
                <a:schemeClr val="lt1"/>
              </a:fontRef>
            </p:style>
            <p:txBody>
              <a:bodyPr/>
              <a:lstStyle/>
              <a:p>
                <a:endParaRPr lang="en-US"/>
              </a:p>
            </p:txBody>
          </p:sp>
          <p:sp>
            <p:nvSpPr>
              <p:cNvPr id="22" name="Freeform 21">
                <a:extLst>
                  <a:ext uri="{FF2B5EF4-FFF2-40B4-BE49-F238E27FC236}">
                    <a16:creationId xmlns:a16="http://schemas.microsoft.com/office/drawing/2014/main" id="{67EF2FF0-F9CD-48F4-B54A-3734681ACFB1}"/>
                  </a:ext>
                </a:extLst>
              </p:cNvPr>
              <p:cNvSpPr/>
              <p:nvPr/>
            </p:nvSpPr>
            <p:spPr>
              <a:xfrm>
                <a:off x="339704" y="6316962"/>
                <a:ext cx="296793"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36"/>
                  <a:satOff val="21154"/>
                  <a:lumOff val="-29902"/>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2</a:t>
                </a:r>
              </a:p>
            </p:txBody>
          </p:sp>
        </p:grpSp>
        <p:grpSp>
          <p:nvGrpSpPr>
            <p:cNvPr id="1036" name="Group 22">
              <a:extLst>
                <a:ext uri="{FF2B5EF4-FFF2-40B4-BE49-F238E27FC236}">
                  <a16:creationId xmlns:a16="http://schemas.microsoft.com/office/drawing/2014/main" id="{9E795C58-CDC7-4146-AC8A-92A7D80F2B8A}"/>
                </a:ext>
              </a:extLst>
            </p:cNvPr>
            <p:cNvGrpSpPr>
              <a:grpSpLocks/>
            </p:cNvGrpSpPr>
            <p:nvPr userDrawn="1"/>
          </p:nvGrpSpPr>
          <p:grpSpPr bwMode="auto">
            <a:xfrm>
              <a:off x="8058684" y="6497324"/>
              <a:ext cx="317644" cy="317643"/>
              <a:chOff x="0" y="6307793"/>
              <a:chExt cx="317644" cy="317643"/>
            </a:xfrm>
          </p:grpSpPr>
          <p:sp>
            <p:nvSpPr>
              <p:cNvPr id="24" name="Teardrop 23">
                <a:extLst>
                  <a:ext uri="{FF2B5EF4-FFF2-40B4-BE49-F238E27FC236}">
                    <a16:creationId xmlns:a16="http://schemas.microsoft.com/office/drawing/2014/main" id="{07F825D0-7485-431B-9FA5-9A5B55D86A14}"/>
                  </a:ext>
                </a:extLst>
              </p:cNvPr>
              <p:cNvSpPr/>
              <p:nvPr/>
            </p:nvSpPr>
            <p:spPr>
              <a:xfrm rot="2700000">
                <a:off x="-706" y="6308114"/>
                <a:ext cx="318469" cy="317056"/>
              </a:xfrm>
              <a:prstGeom prst="teardrop">
                <a:avLst>
                  <a:gd name="adj" fmla="val 100000"/>
                </a:avLst>
              </a:prstGeom>
              <a:ln w="6350"/>
            </p:spPr>
            <p:style>
              <a:lnRef idx="2">
                <a:schemeClr val="lt1">
                  <a:hueOff val="0"/>
                  <a:satOff val="0"/>
                  <a:lumOff val="0"/>
                  <a:alphaOff val="0"/>
                </a:schemeClr>
              </a:lnRef>
              <a:fillRef idx="1">
                <a:schemeClr val="accent4">
                  <a:hueOff val="71"/>
                  <a:satOff val="42308"/>
                  <a:lumOff val="-59804"/>
                  <a:alphaOff val="0"/>
                </a:schemeClr>
              </a:fillRef>
              <a:effectRef idx="0">
                <a:schemeClr val="accent4">
                  <a:hueOff val="71"/>
                  <a:satOff val="42308"/>
                  <a:lumOff val="-59804"/>
                  <a:alphaOff val="0"/>
                </a:schemeClr>
              </a:effectRef>
              <a:fontRef idx="minor">
                <a:schemeClr val="lt1"/>
              </a:fontRef>
            </p:style>
            <p:txBody>
              <a:bodyPr/>
              <a:lstStyle/>
              <a:p>
                <a:endParaRPr lang="en-US"/>
              </a:p>
            </p:txBody>
          </p:sp>
          <p:sp>
            <p:nvSpPr>
              <p:cNvPr id="25" name="Freeform 24">
                <a:extLst>
                  <a:ext uri="{FF2B5EF4-FFF2-40B4-BE49-F238E27FC236}">
                    <a16:creationId xmlns:a16="http://schemas.microsoft.com/office/drawing/2014/main" id="{CB007D80-9177-466F-BF45-824B9FEDA209}"/>
                  </a:ext>
                </a:extLst>
              </p:cNvPr>
              <p:cNvSpPr/>
              <p:nvPr/>
            </p:nvSpPr>
            <p:spPr>
              <a:xfrm>
                <a:off x="10728" y="6316962"/>
                <a:ext cx="295601"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71"/>
                  <a:satOff val="42308"/>
                  <a:lumOff val="-5980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1" tIns="292459" rIns="292609"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spTree>
    <p:extLst>
      <p:ext uri="{BB962C8B-B14F-4D97-AF65-F5344CB8AC3E}">
        <p14:creationId xmlns:p14="http://schemas.microsoft.com/office/powerpoint/2010/main" val="37677100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Lst>
  <p:transition/>
  <p:hf hdr="0" ftr="0" dt="0"/>
  <p:txStyles>
    <p:titleStyle>
      <a:lvl1pPr algn="ctr" rtl="0" eaLnBrk="0" fontAlgn="base" hangingPunct="0">
        <a:spcBef>
          <a:spcPct val="0"/>
        </a:spcBef>
        <a:spcAft>
          <a:spcPct val="0"/>
        </a:spcAft>
        <a:defRPr sz="2000" b="1">
          <a:solidFill>
            <a:srgbClr val="305CB5"/>
          </a:solidFill>
          <a:latin typeface="Cambria"/>
          <a:ea typeface="Cambria" panose="02040503050406030204" pitchFamily="18" charset="0"/>
          <a:cs typeface="Cambria"/>
        </a:defRPr>
      </a:lvl1pPr>
      <a:lvl2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2pPr>
      <a:lvl3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3pPr>
      <a:lvl4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4pPr>
      <a:lvl5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5pPr>
      <a:lvl6pPr marL="457189" algn="r" rtl="0" fontAlgn="base">
        <a:spcBef>
          <a:spcPct val="0"/>
        </a:spcBef>
        <a:spcAft>
          <a:spcPct val="0"/>
        </a:spcAft>
        <a:defRPr sz="3200" b="1" i="1">
          <a:solidFill>
            <a:schemeClr val="bg1"/>
          </a:solidFill>
          <a:latin typeface="Arial" pitchFamily="34" charset="0"/>
          <a:cs typeface="Times New Roman" pitchFamily="18" charset="0"/>
        </a:defRPr>
      </a:lvl6pPr>
      <a:lvl7pPr marL="914377" algn="r" rtl="0" fontAlgn="base">
        <a:spcBef>
          <a:spcPct val="0"/>
        </a:spcBef>
        <a:spcAft>
          <a:spcPct val="0"/>
        </a:spcAft>
        <a:defRPr sz="3200" b="1" i="1">
          <a:solidFill>
            <a:schemeClr val="bg1"/>
          </a:solidFill>
          <a:latin typeface="Arial" pitchFamily="34" charset="0"/>
          <a:cs typeface="Times New Roman" pitchFamily="18" charset="0"/>
        </a:defRPr>
      </a:lvl7pPr>
      <a:lvl8pPr marL="1371566" algn="r" rtl="0" fontAlgn="base">
        <a:spcBef>
          <a:spcPct val="0"/>
        </a:spcBef>
        <a:spcAft>
          <a:spcPct val="0"/>
        </a:spcAft>
        <a:defRPr sz="3200" b="1" i="1">
          <a:solidFill>
            <a:schemeClr val="bg1"/>
          </a:solidFill>
          <a:latin typeface="Arial" pitchFamily="34" charset="0"/>
          <a:cs typeface="Times New Roman" pitchFamily="18" charset="0"/>
        </a:defRPr>
      </a:lvl8pPr>
      <a:lvl9pPr marL="1828754" algn="r" rtl="0" fontAlgn="base">
        <a:spcBef>
          <a:spcPct val="0"/>
        </a:spcBef>
        <a:spcAft>
          <a:spcPct val="0"/>
        </a:spcAft>
        <a:defRPr sz="3200" b="1" i="1">
          <a:solidFill>
            <a:schemeClr val="bg1"/>
          </a:solidFill>
          <a:latin typeface="Arial" pitchFamily="34" charset="0"/>
          <a:cs typeface="Times New Roman" pitchFamily="18" charset="0"/>
        </a:defRPr>
      </a:lvl9pPr>
    </p:titleStyle>
    <p:bodyStyle>
      <a:lvl1pPr marL="341313" indent="-341313" algn="l" rtl="0" eaLnBrk="0" fontAlgn="base" hangingPunct="0">
        <a:spcBef>
          <a:spcPct val="20000"/>
        </a:spcBef>
        <a:spcAft>
          <a:spcPct val="0"/>
        </a:spcAft>
        <a:buChar char="•"/>
        <a:defRPr sz="24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000">
          <a:solidFill>
            <a:schemeClr val="tx1"/>
          </a:solidFill>
          <a:latin typeface="+mn-lt"/>
          <a:cs typeface="+mn-cs"/>
        </a:defRPr>
      </a:lvl2pPr>
      <a:lvl3pPr marL="1141413" indent="-227013" algn="l" rtl="0" eaLnBrk="0" fontAlgn="base" hangingPunct="0">
        <a:spcBef>
          <a:spcPct val="20000"/>
        </a:spcBef>
        <a:spcAft>
          <a:spcPct val="0"/>
        </a:spcAft>
        <a:buChar char="•"/>
        <a:defRPr>
          <a:solidFill>
            <a:schemeClr val="tx1"/>
          </a:solidFill>
          <a:latin typeface="+mn-lt"/>
          <a:cs typeface="+mn-cs"/>
        </a:defRPr>
      </a:lvl3pPr>
      <a:lvl4pPr marL="1598613" indent="-227013" algn="l" rtl="0" eaLnBrk="0" fontAlgn="base" hangingPunct="0">
        <a:spcBef>
          <a:spcPct val="20000"/>
        </a:spcBef>
        <a:spcAft>
          <a:spcPct val="0"/>
        </a:spcAft>
        <a:buChar char="–"/>
        <a:defRPr sz="1600">
          <a:solidFill>
            <a:schemeClr val="tx1"/>
          </a:solidFill>
          <a:latin typeface="+mn-lt"/>
          <a:cs typeface="+mn-cs"/>
        </a:defRPr>
      </a:lvl4pPr>
      <a:lvl5pPr marL="2055813" indent="-227013" algn="l" rtl="0" eaLnBrk="0" fontAlgn="base" hangingPunct="0">
        <a:spcBef>
          <a:spcPct val="20000"/>
        </a:spcBef>
        <a:spcAft>
          <a:spcPct val="0"/>
        </a:spcAft>
        <a:buChar char="»"/>
        <a:defRPr sz="1600">
          <a:solidFill>
            <a:schemeClr val="tx1"/>
          </a:solidFill>
          <a:latin typeface="+mn-lt"/>
          <a:cs typeface="+mn-cs"/>
        </a:defRPr>
      </a:lvl5pPr>
      <a:lvl6pPr marL="2514537" indent="-228594" algn="l" rtl="0" fontAlgn="base">
        <a:spcBef>
          <a:spcPct val="20000"/>
        </a:spcBef>
        <a:spcAft>
          <a:spcPct val="0"/>
        </a:spcAft>
        <a:buChar char="»"/>
        <a:defRPr>
          <a:solidFill>
            <a:schemeClr val="tx1"/>
          </a:solidFill>
          <a:latin typeface="+mn-lt"/>
          <a:cs typeface="+mn-cs"/>
        </a:defRPr>
      </a:lvl6pPr>
      <a:lvl7pPr marL="2971726" indent="-228594" algn="l" rtl="0" fontAlgn="base">
        <a:spcBef>
          <a:spcPct val="20000"/>
        </a:spcBef>
        <a:spcAft>
          <a:spcPct val="0"/>
        </a:spcAft>
        <a:buChar char="»"/>
        <a:defRPr>
          <a:solidFill>
            <a:schemeClr val="tx1"/>
          </a:solidFill>
          <a:latin typeface="+mn-lt"/>
          <a:cs typeface="+mn-cs"/>
        </a:defRPr>
      </a:lvl7pPr>
      <a:lvl8pPr marL="3428914" indent="-228594" algn="l" rtl="0" fontAlgn="base">
        <a:spcBef>
          <a:spcPct val="20000"/>
        </a:spcBef>
        <a:spcAft>
          <a:spcPct val="0"/>
        </a:spcAft>
        <a:buChar char="»"/>
        <a:defRPr>
          <a:solidFill>
            <a:schemeClr val="tx1"/>
          </a:solidFill>
          <a:latin typeface="+mn-lt"/>
          <a:cs typeface="+mn-cs"/>
        </a:defRPr>
      </a:lvl8pPr>
      <a:lvl9pPr marL="3886103" indent="-228594" algn="l" rtl="0" fontAlgn="base">
        <a:spcBef>
          <a:spcPct val="20000"/>
        </a:spcBef>
        <a:spcAft>
          <a:spcPct val="0"/>
        </a:spcAft>
        <a:buChar char="»"/>
        <a:defRPr>
          <a:solidFill>
            <a:schemeClr val="tx1"/>
          </a:solidFill>
          <a:latin typeface="+mn-lt"/>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 name="Rectangle 6"/>
          <p:cNvSpPr/>
          <p:nvPr userDrawn="1"/>
        </p:nvSpPr>
        <p:spPr>
          <a:xfrm flipH="1">
            <a:off x="8851640" y="6492877"/>
            <a:ext cx="3340360" cy="365125"/>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Rectangle 7"/>
          <p:cNvSpPr/>
          <p:nvPr userDrawn="1"/>
        </p:nvSpPr>
        <p:spPr>
          <a:xfrm flipH="1">
            <a:off x="-1" y="6492875"/>
            <a:ext cx="9280849" cy="367004"/>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7330"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Heading 3 title style</a:t>
            </a:r>
          </a:p>
        </p:txBody>
      </p:sp>
      <p:sp>
        <p:nvSpPr>
          <p:cNvPr id="227331" name="Rectangle 3"/>
          <p:cNvSpPr>
            <a:spLocks noGrp="1" noChangeArrowheads="1"/>
          </p:cNvSpPr>
          <p:nvPr>
            <p:ph type="body" idx="1"/>
          </p:nvPr>
        </p:nvSpPr>
        <p:spPr bwMode="auto">
          <a:xfrm>
            <a:off x="609600" y="1261872"/>
            <a:ext cx="10972800" cy="4853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6"/>
          <p:cNvSpPr/>
          <p:nvPr userDrawn="1"/>
        </p:nvSpPr>
        <p:spPr>
          <a:xfrm>
            <a:off x="0" y="1"/>
            <a:ext cx="3340360" cy="219813"/>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Rectangle 7"/>
          <p:cNvSpPr/>
          <p:nvPr userDrawn="1"/>
        </p:nvSpPr>
        <p:spPr>
          <a:xfrm>
            <a:off x="2911153" y="1"/>
            <a:ext cx="9280849" cy="219813"/>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Rectangle 16"/>
          <p:cNvSpPr/>
          <p:nvPr userDrawn="1"/>
        </p:nvSpPr>
        <p:spPr>
          <a:xfrm>
            <a:off x="11423687" y="6494395"/>
            <a:ext cx="559769" cy="355482"/>
          </a:xfrm>
          <a:prstGeom prst="rect">
            <a:avLst/>
          </a:prstGeom>
        </p:spPr>
        <p:txBody>
          <a:bodyPr wrap="none">
            <a:spAutoFit/>
          </a:bodyPr>
          <a:lstStyle/>
          <a:p>
            <a:pPr algn="r"/>
            <a:r>
              <a:rPr lang="en-US" sz="1800">
                <a:solidFill>
                  <a:schemeClr val="bg1"/>
                </a:solidFill>
              </a:rPr>
              <a:t>|</a:t>
            </a:r>
            <a:r>
              <a:rPr lang="en-US" sz="1800" baseline="0">
                <a:solidFill>
                  <a:schemeClr val="bg1"/>
                </a:solidFill>
              </a:rPr>
              <a:t>  </a:t>
            </a:r>
            <a:fld id="{86909A1B-1656-F542-9835-9AA97EDBDCE7}" type="slidenum">
              <a:rPr lang="en-US" sz="1200" smtClean="0">
                <a:solidFill>
                  <a:schemeClr val="bg1"/>
                </a:solidFill>
                <a:latin typeface="Segoe UI" panose="020B0502040204020203" pitchFamily="34" charset="0"/>
                <a:cs typeface="Segoe UI" panose="020B0502040204020203" pitchFamily="34" charset="0"/>
              </a:rPr>
              <a:pPr algn="r"/>
              <a:t>‹#›</a:t>
            </a:fld>
            <a:endParaRPr lang="en-US" sz="1200">
              <a:solidFill>
                <a:schemeClr val="bg1"/>
              </a:solidFill>
              <a:latin typeface="Segoe UI" panose="020B0502040204020203" pitchFamily="34" charset="0"/>
              <a:cs typeface="Segoe UI" panose="020B0502040204020203" pitchFamily="34" charset="0"/>
            </a:endParaRPr>
          </a:p>
        </p:txBody>
      </p:sp>
      <p:sp>
        <p:nvSpPr>
          <p:cNvPr id="18" name="TextBox 17"/>
          <p:cNvSpPr txBox="1"/>
          <p:nvPr userDrawn="1"/>
        </p:nvSpPr>
        <p:spPr>
          <a:xfrm>
            <a:off x="51335" y="6554120"/>
            <a:ext cx="3161557" cy="215444"/>
          </a:xfrm>
          <a:prstGeom prst="rect">
            <a:avLst/>
          </a:prstGeom>
          <a:noFill/>
        </p:spPr>
        <p:txBody>
          <a:bodyPr wrap="square" rtlCol="0">
            <a:spAutoFit/>
          </a:bodyPr>
          <a:lstStyle/>
          <a:p>
            <a:pPr algn="l">
              <a:spcBef>
                <a:spcPts val="0"/>
              </a:spcBef>
            </a:pPr>
            <a:r>
              <a:rPr lang="en-US" sz="800">
                <a:solidFill>
                  <a:schemeClr val="bg1"/>
                </a:solidFill>
                <a:latin typeface="Segoe UI Semilight" panose="020B0402040204020203" pitchFamily="34" charset="0"/>
                <a:cs typeface="Segoe UI Semilight" panose="020B0402040204020203" pitchFamily="34" charset="0"/>
              </a:rPr>
              <a:t>Copyright © 2023 C</a:t>
            </a:r>
            <a:r>
              <a:rPr lang="en-US" sz="800" baseline="0">
                <a:solidFill>
                  <a:schemeClr val="bg1"/>
                </a:solidFill>
                <a:latin typeface="Segoe UI Semilight" panose="020B0402040204020203" pitchFamily="34" charset="0"/>
                <a:cs typeface="Segoe UI Semilight" panose="020B0402040204020203" pitchFamily="34" charset="0"/>
              </a:rPr>
              <a:t>NA.</a:t>
            </a:r>
            <a:r>
              <a:rPr lang="en-US" sz="800">
                <a:solidFill>
                  <a:schemeClr val="bg1"/>
                </a:solidFill>
                <a:latin typeface="Segoe UI Semilight" panose="020B0402040204020203" pitchFamily="34" charset="0"/>
                <a:cs typeface="Segoe UI Semilight" panose="020B0402040204020203" pitchFamily="34" charset="0"/>
              </a:rPr>
              <a:t> All rights reserved</a:t>
            </a:r>
          </a:p>
        </p:txBody>
      </p:sp>
      <p:pic>
        <p:nvPicPr>
          <p:cNvPr id="12" name="Picture 11"/>
          <p:cNvPicPr>
            <a:picLocks noChangeAspect="1"/>
          </p:cNvPicPr>
          <p:nvPr userDrawn="1"/>
        </p:nvPicPr>
        <p:blipFill rotWithShape="1">
          <a:blip r:embed="rId10" cstate="print">
            <a:extLst>
              <a:ext uri="{28A0092B-C50C-407E-A947-70E740481C1C}">
                <a14:useLocalDpi xmlns:a14="http://schemas.microsoft.com/office/drawing/2010/main" val="0"/>
              </a:ext>
            </a:extLst>
          </a:blip>
          <a:srcRect t="1" b="28245"/>
          <a:stretch/>
        </p:blipFill>
        <p:spPr>
          <a:xfrm>
            <a:off x="10737887" y="6545014"/>
            <a:ext cx="685800" cy="254244"/>
          </a:xfrm>
          <a:prstGeom prst="rect">
            <a:avLst/>
          </a:prstGeom>
        </p:spPr>
      </p:pic>
    </p:spTree>
    <p:extLst>
      <p:ext uri="{BB962C8B-B14F-4D97-AF65-F5344CB8AC3E}">
        <p14:creationId xmlns:p14="http://schemas.microsoft.com/office/powerpoint/2010/main" val="3652558700"/>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Lst>
  <p:hf sldNum="0" hdr="0" ftr="0"/>
  <p:txStyles>
    <p:titleStyle>
      <a:lvl1pPr algn="l" rtl="0" eaLnBrk="1" fontAlgn="base" hangingPunct="1">
        <a:spcBef>
          <a:spcPct val="0"/>
        </a:spcBef>
        <a:spcAft>
          <a:spcPct val="0"/>
        </a:spcAft>
        <a:defRPr sz="3000" b="1">
          <a:solidFill>
            <a:srgbClr val="095AA6"/>
          </a:solidFill>
          <a:latin typeface="Segoe UI" panose="020B0502040204020203" pitchFamily="34" charset="0"/>
          <a:ea typeface="Segoe UI" panose="020B0502040204020203" pitchFamily="34" charset="0"/>
          <a:cs typeface="Segoe UI" panose="020B0502040204020203" pitchFamily="34" charset="0"/>
        </a:defRPr>
      </a:lvl1pPr>
      <a:lvl2pPr algn="l" rtl="0" eaLnBrk="1" fontAlgn="base" hangingPunct="1">
        <a:spcBef>
          <a:spcPct val="0"/>
        </a:spcBef>
        <a:spcAft>
          <a:spcPct val="0"/>
        </a:spcAft>
        <a:defRPr sz="2800">
          <a:solidFill>
            <a:srgbClr val="525759"/>
          </a:solidFill>
          <a:latin typeface="Arial" charset="0"/>
          <a:ea typeface="ＭＳ Ｐゴシック" pitchFamily="-32" charset="-128"/>
        </a:defRPr>
      </a:lvl2pPr>
      <a:lvl3pPr algn="l" rtl="0" eaLnBrk="1" fontAlgn="base" hangingPunct="1">
        <a:spcBef>
          <a:spcPct val="0"/>
        </a:spcBef>
        <a:spcAft>
          <a:spcPct val="0"/>
        </a:spcAft>
        <a:defRPr sz="2800">
          <a:solidFill>
            <a:srgbClr val="525759"/>
          </a:solidFill>
          <a:latin typeface="Arial" charset="0"/>
          <a:ea typeface="ＭＳ Ｐゴシック" pitchFamily="-32" charset="-128"/>
        </a:defRPr>
      </a:lvl3pPr>
      <a:lvl4pPr algn="l" rtl="0" eaLnBrk="1" fontAlgn="base" hangingPunct="1">
        <a:spcBef>
          <a:spcPct val="0"/>
        </a:spcBef>
        <a:spcAft>
          <a:spcPct val="0"/>
        </a:spcAft>
        <a:defRPr sz="2800">
          <a:solidFill>
            <a:srgbClr val="525759"/>
          </a:solidFill>
          <a:latin typeface="Arial" charset="0"/>
          <a:ea typeface="ＭＳ Ｐゴシック" pitchFamily="-32" charset="-128"/>
        </a:defRPr>
      </a:lvl4pPr>
      <a:lvl5pPr algn="l" rtl="0" eaLnBrk="1" fontAlgn="base" hangingPunct="1">
        <a:spcBef>
          <a:spcPct val="0"/>
        </a:spcBef>
        <a:spcAft>
          <a:spcPct val="0"/>
        </a:spcAft>
        <a:defRPr sz="2800">
          <a:solidFill>
            <a:srgbClr val="525759"/>
          </a:solidFill>
          <a:latin typeface="Arial" charset="0"/>
          <a:ea typeface="ＭＳ Ｐゴシック" pitchFamily="-32" charset="-128"/>
        </a:defRPr>
      </a:lvl5pPr>
      <a:lvl6pPr marL="457200" algn="l" rtl="0" eaLnBrk="1" fontAlgn="base" hangingPunct="1">
        <a:spcBef>
          <a:spcPct val="0"/>
        </a:spcBef>
        <a:spcAft>
          <a:spcPct val="0"/>
        </a:spcAft>
        <a:defRPr sz="2800">
          <a:solidFill>
            <a:srgbClr val="525759"/>
          </a:solidFill>
          <a:latin typeface="Arial" charset="0"/>
          <a:ea typeface="ＭＳ Ｐゴシック" pitchFamily="-32" charset="-128"/>
        </a:defRPr>
      </a:lvl6pPr>
      <a:lvl7pPr marL="914400" algn="l" rtl="0" eaLnBrk="1" fontAlgn="base" hangingPunct="1">
        <a:spcBef>
          <a:spcPct val="0"/>
        </a:spcBef>
        <a:spcAft>
          <a:spcPct val="0"/>
        </a:spcAft>
        <a:defRPr sz="2800">
          <a:solidFill>
            <a:srgbClr val="525759"/>
          </a:solidFill>
          <a:latin typeface="Arial" charset="0"/>
          <a:ea typeface="ＭＳ Ｐゴシック" pitchFamily="-32" charset="-128"/>
        </a:defRPr>
      </a:lvl7pPr>
      <a:lvl8pPr marL="1371600" algn="l" rtl="0" eaLnBrk="1" fontAlgn="base" hangingPunct="1">
        <a:spcBef>
          <a:spcPct val="0"/>
        </a:spcBef>
        <a:spcAft>
          <a:spcPct val="0"/>
        </a:spcAft>
        <a:defRPr sz="2800">
          <a:solidFill>
            <a:srgbClr val="525759"/>
          </a:solidFill>
          <a:latin typeface="Arial" charset="0"/>
          <a:ea typeface="ＭＳ Ｐゴシック" pitchFamily="-32" charset="-128"/>
        </a:defRPr>
      </a:lvl8pPr>
      <a:lvl9pPr marL="1828800" algn="l" rtl="0" eaLnBrk="1" fontAlgn="base" hangingPunct="1">
        <a:spcBef>
          <a:spcPct val="0"/>
        </a:spcBef>
        <a:spcAft>
          <a:spcPct val="0"/>
        </a:spcAft>
        <a:defRPr sz="2800">
          <a:solidFill>
            <a:srgbClr val="525759"/>
          </a:solidFill>
          <a:latin typeface="Arial" charset="0"/>
          <a:ea typeface="ＭＳ Ｐゴシック" pitchFamily="-32" charset="-128"/>
        </a:defRPr>
      </a:lvl9pPr>
    </p:titleStyle>
    <p:bodyStyle>
      <a:lvl1pPr marL="342900" indent="-342900" algn="l" rtl="0" eaLnBrk="1" fontAlgn="base" hangingPunct="1">
        <a:spcBef>
          <a:spcPct val="20000"/>
        </a:spcBef>
        <a:spcAft>
          <a:spcPct val="0"/>
        </a:spcAft>
        <a:buClr>
          <a:srgbClr val="095AA6"/>
        </a:buClr>
        <a:buChar char="•"/>
        <a:defRPr sz="2000" b="1">
          <a:solidFill>
            <a:srgbClr val="010101"/>
          </a:solidFill>
          <a:latin typeface="Segoe UI" panose="020B0502040204020203" pitchFamily="34" charset="0"/>
          <a:ea typeface="+mn-ea"/>
          <a:cs typeface="Segoe UI" panose="020B0502040204020203" pitchFamily="34" charset="0"/>
        </a:defRPr>
      </a:lvl1pPr>
      <a:lvl2pPr marL="742950" indent="-28575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2pPr>
      <a:lvl3pPr marL="1143000" indent="-22860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3pPr>
      <a:lvl4pPr marL="1600200" indent="-22860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4pPr>
      <a:lvl5pPr marL="2057400" indent="-22860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5pPr>
      <a:lvl6pPr marL="2514600" indent="-228600" algn="l" rtl="0" eaLnBrk="1" fontAlgn="base" hangingPunct="1">
        <a:spcBef>
          <a:spcPct val="20000"/>
        </a:spcBef>
        <a:spcAft>
          <a:spcPct val="0"/>
        </a:spcAft>
        <a:buClr>
          <a:srgbClr val="8CC741"/>
        </a:buClr>
        <a:buChar char="»"/>
        <a:defRPr sz="1200">
          <a:solidFill>
            <a:srgbClr val="525759"/>
          </a:solidFill>
          <a:latin typeface="+mn-lt"/>
        </a:defRPr>
      </a:lvl6pPr>
      <a:lvl7pPr marL="2971800" indent="-228600" algn="l" rtl="0" eaLnBrk="1" fontAlgn="base" hangingPunct="1">
        <a:spcBef>
          <a:spcPct val="20000"/>
        </a:spcBef>
        <a:spcAft>
          <a:spcPct val="0"/>
        </a:spcAft>
        <a:buClr>
          <a:srgbClr val="8CC741"/>
        </a:buClr>
        <a:buChar char="»"/>
        <a:defRPr sz="1200">
          <a:solidFill>
            <a:srgbClr val="525759"/>
          </a:solidFill>
          <a:latin typeface="+mn-lt"/>
        </a:defRPr>
      </a:lvl7pPr>
      <a:lvl8pPr marL="3429000" indent="-228600" algn="l" rtl="0" eaLnBrk="1" fontAlgn="base" hangingPunct="1">
        <a:spcBef>
          <a:spcPct val="20000"/>
        </a:spcBef>
        <a:spcAft>
          <a:spcPct val="0"/>
        </a:spcAft>
        <a:buClr>
          <a:srgbClr val="8CC741"/>
        </a:buClr>
        <a:buChar char="»"/>
        <a:defRPr sz="1200">
          <a:solidFill>
            <a:srgbClr val="525759"/>
          </a:solidFill>
          <a:latin typeface="+mn-lt"/>
        </a:defRPr>
      </a:lvl8pPr>
      <a:lvl9pPr marL="3886200" indent="-228600" algn="l" rtl="0" eaLnBrk="1" fontAlgn="base" hangingPunct="1">
        <a:spcBef>
          <a:spcPct val="20000"/>
        </a:spcBef>
        <a:spcAft>
          <a:spcPct val="0"/>
        </a:spcAft>
        <a:buClr>
          <a:srgbClr val="8CC741"/>
        </a:buClr>
        <a:buChar char="»"/>
        <a:defRPr sz="1200">
          <a:solidFill>
            <a:srgbClr val="52575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B73864A9-ECE6-4312-9A40-9D9F549C3C92}"/>
              </a:ext>
            </a:extLst>
          </p:cNvPr>
          <p:cNvGraphicFramePr>
            <a:graphicFrameLocks noChangeAspect="1"/>
          </p:cNvGraphicFramePr>
          <p:nvPr>
            <p:custDataLst>
              <p:tags r:id="rId15"/>
            </p:custDataLst>
            <p:extLst>
              <p:ext uri="{D42A27DB-BD31-4B8C-83A1-F6EECF244321}">
                <p14:modId xmlns:p14="http://schemas.microsoft.com/office/powerpoint/2010/main" val="18911579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6" imgW="473" imgH="473" progId="TCLayout.ActiveDocument.1">
                  <p:embed/>
                </p:oleObj>
              </mc:Choice>
              <mc:Fallback>
                <p:oleObj name="think-cell Slide" r:id="rId16" imgW="473" imgH="473" progId="TCLayout.ActiveDocument.1">
                  <p:embed/>
                  <p:pic>
                    <p:nvPicPr>
                      <p:cNvPr id="8" name="Object 7" hidden="1">
                        <a:extLst>
                          <a:ext uri="{FF2B5EF4-FFF2-40B4-BE49-F238E27FC236}">
                            <a16:creationId xmlns:a16="http://schemas.microsoft.com/office/drawing/2014/main" id="{B73864A9-ECE6-4312-9A40-9D9F549C3C92}"/>
                          </a:ext>
                        </a:extLst>
                      </p:cNvPr>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B2755E-74D1-46EC-897D-070D311681C5}" type="datetimeFigureOut">
              <a:rPr lang="en-US" smtClean="0"/>
              <a:t>3/23/2026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668A7-DADC-4A69-B969-0DE0E3383C99}" type="slidenum">
              <a:rPr lang="en-US" smtClean="0"/>
              <a:t>‹#›</a:t>
            </a:fld>
            <a:endParaRPr lang="en-US"/>
          </a:p>
        </p:txBody>
      </p:sp>
    </p:spTree>
    <p:extLst>
      <p:ext uri="{BB962C8B-B14F-4D97-AF65-F5344CB8AC3E}">
        <p14:creationId xmlns:p14="http://schemas.microsoft.com/office/powerpoint/2010/main" val="225713127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image" Target="../media/image13.svg"/><Relationship Id="rId4" Type="http://schemas.openxmlformats.org/officeDocument/2006/relationships/image" Target="../media/image12.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167340" y="53120"/>
            <a:ext cx="7835900" cy="460705"/>
          </a:xfrm>
        </p:spPr>
        <p:txBody>
          <a:bodyPr/>
          <a:lstStyle/>
          <a:p>
            <a:r>
              <a:rPr lang="en-US"/>
              <a:t>Table of Contents</a:t>
            </a:r>
          </a:p>
        </p:txBody>
      </p:sp>
      <p:graphicFrame>
        <p:nvGraphicFramePr>
          <p:cNvPr id="2" name="Table 1">
            <a:extLst>
              <a:ext uri="{FF2B5EF4-FFF2-40B4-BE49-F238E27FC236}">
                <a16:creationId xmlns:a16="http://schemas.microsoft.com/office/drawing/2014/main" id="{9162F351-00F4-00BA-DF02-D7249150F85F}"/>
              </a:ext>
            </a:extLst>
          </p:cNvPr>
          <p:cNvGraphicFramePr>
            <a:graphicFrameLocks noGrp="1"/>
          </p:cNvGraphicFramePr>
          <p:nvPr>
            <p:extLst>
              <p:ext uri="{D42A27DB-BD31-4B8C-83A1-F6EECF244321}">
                <p14:modId xmlns:p14="http://schemas.microsoft.com/office/powerpoint/2010/main" val="574783026"/>
              </p:ext>
            </p:extLst>
          </p:nvPr>
        </p:nvGraphicFramePr>
        <p:xfrm>
          <a:off x="2718759" y="1075162"/>
          <a:ext cx="6754483" cy="1811769"/>
        </p:xfrm>
        <a:graphic>
          <a:graphicData uri="http://schemas.openxmlformats.org/drawingml/2006/table">
            <a:tbl>
              <a:tblPr firstRow="1" bandRow="1">
                <a:tableStyleId>{5C22544A-7EE6-4342-B048-85BDC9FD1C3A}</a:tableStyleId>
              </a:tblPr>
              <a:tblGrid>
                <a:gridCol w="5158597">
                  <a:extLst>
                    <a:ext uri="{9D8B030D-6E8A-4147-A177-3AD203B41FA5}">
                      <a16:colId xmlns:a16="http://schemas.microsoft.com/office/drawing/2014/main" val="1104602154"/>
                    </a:ext>
                  </a:extLst>
                </a:gridCol>
                <a:gridCol w="1595886">
                  <a:extLst>
                    <a:ext uri="{9D8B030D-6E8A-4147-A177-3AD203B41FA5}">
                      <a16:colId xmlns:a16="http://schemas.microsoft.com/office/drawing/2014/main" val="3915032"/>
                    </a:ext>
                  </a:extLst>
                </a:gridCol>
              </a:tblGrid>
              <a:tr h="451713">
                <a:tc>
                  <a:txBody>
                    <a:bodyPr/>
                    <a:lstStyle/>
                    <a:p>
                      <a:pPr marL="0" algn="ctr" defTabSz="914377" rtl="0" eaLnBrk="1" latinLnBrk="0" hangingPunct="1"/>
                      <a:r>
                        <a:rPr lang="en-US" sz="1600" b="1" kern="1200">
                          <a:solidFill>
                            <a:schemeClr val="lt1"/>
                          </a:solidFill>
                          <a:latin typeface="+mn-lt"/>
                          <a:ea typeface="Cambria"/>
                          <a:cs typeface="Calibri"/>
                        </a:rPr>
                        <a:t>Topics</a:t>
                      </a:r>
                    </a:p>
                  </a:txBody>
                  <a:tcPr anchor="ctr"/>
                </a:tc>
                <a:tc>
                  <a:txBody>
                    <a:bodyPr/>
                    <a:lstStyle/>
                    <a:p>
                      <a:pPr marL="0" algn="ctr" defTabSz="914377" rtl="0" eaLnBrk="1" latinLnBrk="0" hangingPunct="1"/>
                      <a:r>
                        <a:rPr lang="en-US" sz="1600" b="1" kern="1200">
                          <a:solidFill>
                            <a:schemeClr val="lt1"/>
                          </a:solidFill>
                          <a:latin typeface="+mn-lt"/>
                          <a:ea typeface="Cambria"/>
                          <a:cs typeface="Calibri"/>
                        </a:rPr>
                        <a:t>Slide Number</a:t>
                      </a:r>
                    </a:p>
                  </a:txBody>
                  <a:tcPr anchor="ctr"/>
                </a:tc>
                <a:extLst>
                  <a:ext uri="{0D108BD9-81ED-4DB2-BD59-A6C34878D82A}">
                    <a16:rowId xmlns:a16="http://schemas.microsoft.com/office/drawing/2014/main" val="2924238448"/>
                  </a:ext>
                </a:extLst>
              </a:tr>
              <a:tr h="453352">
                <a:tc>
                  <a:txBody>
                    <a:bodyPr/>
                    <a:lstStyle/>
                    <a:p>
                      <a:r>
                        <a:rPr lang="en-US" sz="1400" b="0" i="0">
                          <a:solidFill>
                            <a:schemeClr val="tx1"/>
                          </a:solidFill>
                          <a:latin typeface="+mn-lt"/>
                          <a:ea typeface="Cambria" panose="02040503050406030204" pitchFamily="18" charset="0"/>
                          <a:cs typeface="Calibri"/>
                        </a:rPr>
                        <a:t>P2P Principles and Forum Guidance </a:t>
                      </a:r>
                      <a:endParaRPr lang="en-US" sz="1400" b="0" i="0">
                        <a:solidFill>
                          <a:schemeClr val="tx1"/>
                        </a:solidFill>
                        <a:latin typeface="+mn-lt"/>
                        <a:ea typeface="Cambria" panose="02040503050406030204" pitchFamily="18" charset="0"/>
                        <a:cs typeface="Calibri" panose="020F0502020204030204" pitchFamily="34" charset="0"/>
                      </a:endParaRPr>
                    </a:p>
                  </a:txBody>
                  <a:tcPr anchor="ctr"/>
                </a:tc>
                <a:tc>
                  <a:txBody>
                    <a:bodyPr/>
                    <a:lstStyle/>
                    <a:p>
                      <a:pPr algn="ctr"/>
                      <a:r>
                        <a:rPr lang="en-US" sz="1400" i="0">
                          <a:solidFill>
                            <a:schemeClr val="tx1"/>
                          </a:solidFill>
                          <a:latin typeface="+mn-lt"/>
                          <a:ea typeface="Cambria" panose="02040503050406030204" pitchFamily="18" charset="0"/>
                          <a:cs typeface="Calibri"/>
                        </a:rPr>
                        <a:t>2</a:t>
                      </a:r>
                    </a:p>
                  </a:txBody>
                  <a:tcPr anchor="ctr"/>
                </a:tc>
                <a:extLst>
                  <a:ext uri="{0D108BD9-81ED-4DB2-BD59-A6C34878D82A}">
                    <a16:rowId xmlns:a16="http://schemas.microsoft.com/office/drawing/2014/main" val="1622892309"/>
                  </a:ext>
                </a:extLst>
              </a:tr>
              <a:tr h="453352">
                <a:tc>
                  <a:txBody>
                    <a:bodyPr/>
                    <a:lstStyle/>
                    <a:p>
                      <a:pPr marL="0" marR="0" lvl="0" indent="0" algn="l" rtl="0" eaLnBrk="1" fontAlgn="auto" latinLnBrk="0" hangingPunct="1">
                        <a:lnSpc>
                          <a:spcPct val="100000"/>
                        </a:lnSpc>
                        <a:spcBef>
                          <a:spcPts val="0"/>
                        </a:spcBef>
                        <a:spcAft>
                          <a:spcPts val="0"/>
                        </a:spcAft>
                        <a:buClrTx/>
                        <a:buSzTx/>
                        <a:buFontTx/>
                        <a:buNone/>
                      </a:pPr>
                      <a:r>
                        <a:rPr lang="en-US" sz="1400" b="0" i="0" baseline="0">
                          <a:solidFill>
                            <a:schemeClr val="tx1"/>
                          </a:solidFill>
                          <a:latin typeface="+mn-lt"/>
                          <a:ea typeface="Cambria" panose="02040503050406030204" pitchFamily="18" charset="0"/>
                          <a:cs typeface="Calibri"/>
                        </a:rPr>
                        <a:t>P2P Forum Briefing Template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0">
                          <a:solidFill>
                            <a:schemeClr val="tx1"/>
                          </a:solidFill>
                          <a:latin typeface="+mn-lt"/>
                          <a:ea typeface="Cambria" panose="02040503050406030204" pitchFamily="18" charset="0"/>
                          <a:cs typeface="Calibri"/>
                        </a:rPr>
                        <a:t>3-15</a:t>
                      </a:r>
                    </a:p>
                  </a:txBody>
                  <a:tcPr anchor="ctr"/>
                </a:tc>
                <a:extLst>
                  <a:ext uri="{0D108BD9-81ED-4DB2-BD59-A6C34878D82A}">
                    <a16:rowId xmlns:a16="http://schemas.microsoft.com/office/drawing/2014/main" val="3679185616"/>
                  </a:ext>
                </a:extLst>
              </a:tr>
              <a:tr h="453352">
                <a:tc>
                  <a:txBody>
                    <a:bodyPr/>
                    <a:lstStyle/>
                    <a:p>
                      <a:pPr marL="0" lvl="0" indent="0" algn="l">
                        <a:lnSpc>
                          <a:spcPct val="100000"/>
                        </a:lnSpc>
                        <a:buNone/>
                      </a:pPr>
                      <a:r>
                        <a:rPr lang="en-US" sz="1400" b="0" i="0" u="none" strike="noStrike" baseline="0" noProof="0">
                          <a:solidFill>
                            <a:srgbClr val="000000"/>
                          </a:solidFill>
                          <a:latin typeface="Arial"/>
                        </a:rPr>
                        <a:t>Forum Template Appendix </a:t>
                      </a:r>
                    </a:p>
                  </a:txBody>
                  <a:tcPr anchor="ctr"/>
                </a:tc>
                <a:tc>
                  <a:txBody>
                    <a:bodyPr/>
                    <a:lstStyle/>
                    <a:p>
                      <a:pPr algn="ctr"/>
                      <a:r>
                        <a:rPr lang="en-US" sz="1400" i="0">
                          <a:solidFill>
                            <a:schemeClr val="tx1"/>
                          </a:solidFill>
                          <a:latin typeface="+mn-lt"/>
                          <a:ea typeface="Cambria" panose="02040503050406030204" pitchFamily="18" charset="0"/>
                          <a:cs typeface="Calibri"/>
                        </a:rPr>
                        <a:t>16-24</a:t>
                      </a:r>
                    </a:p>
                  </a:txBody>
                  <a:tcPr anchor="ctr"/>
                </a:tc>
                <a:extLst>
                  <a:ext uri="{0D108BD9-81ED-4DB2-BD59-A6C34878D82A}">
                    <a16:rowId xmlns:a16="http://schemas.microsoft.com/office/drawing/2014/main" val="165007648"/>
                  </a:ext>
                </a:extLst>
              </a:tr>
            </a:tbl>
          </a:graphicData>
        </a:graphic>
      </p:graphicFrame>
      <p:sp>
        <p:nvSpPr>
          <p:cNvPr id="5" name="Rectangle 4">
            <a:extLst>
              <a:ext uri="{FF2B5EF4-FFF2-40B4-BE49-F238E27FC236}">
                <a16:creationId xmlns:a16="http://schemas.microsoft.com/office/drawing/2014/main" id="{D2E0353F-E301-2603-372A-F36BB41C61CC}"/>
              </a:ext>
            </a:extLst>
          </p:cNvPr>
          <p:cNvSpPr/>
          <p:nvPr/>
        </p:nvSpPr>
        <p:spPr>
          <a:xfrm>
            <a:off x="89918" y="1843028"/>
            <a:ext cx="2175758" cy="567559"/>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i="1">
                <a:solidFill>
                  <a:schemeClr val="tx1"/>
                </a:solidFill>
              </a:rPr>
              <a:t>Slide is for reference purposes only - do not include in brief. </a:t>
            </a:r>
          </a:p>
        </p:txBody>
      </p:sp>
    </p:spTree>
    <p:extLst>
      <p:ext uri="{BB962C8B-B14F-4D97-AF65-F5344CB8AC3E}">
        <p14:creationId xmlns:p14="http://schemas.microsoft.com/office/powerpoint/2010/main" val="419330839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Analytic Agenda</a:t>
            </a:r>
            <a:endParaRPr lang="en-US" i="1">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589199602"/>
              </p:ext>
            </p:extLst>
          </p:nvPr>
        </p:nvGraphicFramePr>
        <p:xfrm>
          <a:off x="181572" y="704035"/>
          <a:ext cx="11828857" cy="3261360"/>
        </p:xfrm>
        <a:graphic>
          <a:graphicData uri="http://schemas.openxmlformats.org/drawingml/2006/table">
            <a:tbl>
              <a:tblPr firstRow="1" bandRow="1">
                <a:tableStyleId>{5C22544A-7EE6-4342-B048-85BDC9FD1C3A}</a:tableStyleId>
              </a:tblPr>
              <a:tblGrid>
                <a:gridCol w="1072416">
                  <a:extLst>
                    <a:ext uri="{9D8B030D-6E8A-4147-A177-3AD203B41FA5}">
                      <a16:colId xmlns:a16="http://schemas.microsoft.com/office/drawing/2014/main" val="3736768139"/>
                    </a:ext>
                  </a:extLst>
                </a:gridCol>
                <a:gridCol w="1184271">
                  <a:extLst>
                    <a:ext uri="{9D8B030D-6E8A-4147-A177-3AD203B41FA5}">
                      <a16:colId xmlns:a16="http://schemas.microsoft.com/office/drawing/2014/main" val="20848928"/>
                    </a:ext>
                  </a:extLst>
                </a:gridCol>
                <a:gridCol w="1153885">
                  <a:extLst>
                    <a:ext uri="{9D8B030D-6E8A-4147-A177-3AD203B41FA5}">
                      <a16:colId xmlns:a16="http://schemas.microsoft.com/office/drawing/2014/main" val="3648006441"/>
                    </a:ext>
                  </a:extLst>
                </a:gridCol>
                <a:gridCol w="4200937">
                  <a:extLst>
                    <a:ext uri="{9D8B030D-6E8A-4147-A177-3AD203B41FA5}">
                      <a16:colId xmlns:a16="http://schemas.microsoft.com/office/drawing/2014/main" val="1104602154"/>
                    </a:ext>
                  </a:extLst>
                </a:gridCol>
                <a:gridCol w="1035969">
                  <a:extLst>
                    <a:ext uri="{9D8B030D-6E8A-4147-A177-3AD203B41FA5}">
                      <a16:colId xmlns:a16="http://schemas.microsoft.com/office/drawing/2014/main" val="4096463352"/>
                    </a:ext>
                  </a:extLst>
                </a:gridCol>
                <a:gridCol w="749424">
                  <a:extLst>
                    <a:ext uri="{9D8B030D-6E8A-4147-A177-3AD203B41FA5}">
                      <a16:colId xmlns:a16="http://schemas.microsoft.com/office/drawing/2014/main" val="2617771365"/>
                    </a:ext>
                  </a:extLst>
                </a:gridCol>
                <a:gridCol w="1116789">
                  <a:extLst>
                    <a:ext uri="{9D8B030D-6E8A-4147-A177-3AD203B41FA5}">
                      <a16:colId xmlns:a16="http://schemas.microsoft.com/office/drawing/2014/main" val="3386102406"/>
                    </a:ext>
                  </a:extLst>
                </a:gridCol>
                <a:gridCol w="1315166">
                  <a:extLst>
                    <a:ext uri="{9D8B030D-6E8A-4147-A177-3AD203B41FA5}">
                      <a16:colId xmlns:a16="http://schemas.microsoft.com/office/drawing/2014/main" val="2079527535"/>
                    </a:ext>
                  </a:extLst>
                </a:gridCol>
              </a:tblGrid>
              <a:tr h="288381">
                <a:tc>
                  <a:txBody>
                    <a:bodyPr/>
                    <a:lstStyle/>
                    <a:p>
                      <a:pPr algn="ctr"/>
                      <a:r>
                        <a:rPr lang="en-US" sz="1200"/>
                        <a:t>Analytic Initiative ID</a:t>
                      </a:r>
                    </a:p>
                  </a:txBody>
                  <a:tcPr anchor="ctr"/>
                </a:tc>
                <a:tc>
                  <a:txBody>
                    <a:bodyPr/>
                    <a:lstStyle/>
                    <a:p>
                      <a:pPr algn="ctr"/>
                      <a:r>
                        <a:rPr lang="en-US" sz="1200"/>
                        <a:t>Associated Driver</a:t>
                      </a:r>
                    </a:p>
                  </a:txBody>
                  <a:tcPr anchor="ctr"/>
                </a:tc>
                <a:tc>
                  <a:txBody>
                    <a:bodyPr/>
                    <a:lstStyle/>
                    <a:p>
                      <a:pPr algn="ctr"/>
                      <a:r>
                        <a:rPr lang="en-US" sz="1200"/>
                        <a:t>Analytical Initiative  Name </a:t>
                      </a:r>
                    </a:p>
                  </a:txBody>
                  <a:tcPr anchor="ctr"/>
                </a:tc>
                <a:tc>
                  <a:txBody>
                    <a:bodyPr/>
                    <a:lstStyle/>
                    <a:p>
                      <a:pPr algn="ctr"/>
                      <a:r>
                        <a:rPr lang="en-US" sz="1200"/>
                        <a:t>Description</a:t>
                      </a:r>
                    </a:p>
                  </a:txBody>
                  <a:tcPr anchor="ctr"/>
                </a:tc>
                <a:tc>
                  <a:txBody>
                    <a:bodyPr/>
                    <a:lstStyle/>
                    <a:p>
                      <a:pPr algn="ctr"/>
                      <a:r>
                        <a:rPr lang="en-US" sz="1200" b="1" kern="1200">
                          <a:solidFill>
                            <a:schemeClr val="bg1"/>
                          </a:solidFill>
                          <a:latin typeface="+mn-lt"/>
                          <a:ea typeface="+mn-ea"/>
                          <a:cs typeface="+mn-cs"/>
                        </a:rPr>
                        <a:t>Reference (Slide #)</a:t>
                      </a:r>
                    </a:p>
                  </a:txBody>
                  <a:tcPr anchor="ctr"/>
                </a:tc>
                <a:tc>
                  <a:txBody>
                    <a:bodyPr/>
                    <a:lstStyle/>
                    <a:p>
                      <a:pPr algn="ctr"/>
                      <a:r>
                        <a:rPr lang="en-US" sz="1200"/>
                        <a:t>Status</a:t>
                      </a:r>
                      <a:endParaRPr lang="en-US" sz="1200">
                        <a:solidFill>
                          <a:schemeClr val="bg1"/>
                        </a:solidFill>
                      </a:endParaRPr>
                    </a:p>
                  </a:txBody>
                  <a:tcPr anchor="ctr"/>
                </a:tc>
                <a:tc>
                  <a:txBody>
                    <a:bodyPr/>
                    <a:lstStyle/>
                    <a:p>
                      <a:pPr algn="ctr"/>
                      <a:r>
                        <a:rPr lang="en-US" sz="1200">
                          <a:solidFill>
                            <a:schemeClr val="bg1"/>
                          </a:solidFill>
                        </a:rPr>
                        <a:t>Expected Completion</a:t>
                      </a:r>
                      <a:r>
                        <a:rPr lang="en-US" sz="1200" baseline="0">
                          <a:solidFill>
                            <a:schemeClr val="bg1"/>
                          </a:solidFill>
                        </a:rPr>
                        <a:t> Date</a:t>
                      </a:r>
                      <a:endParaRPr lang="en-US" sz="1200">
                        <a:solidFill>
                          <a:schemeClr val="bg1"/>
                        </a:solidFill>
                      </a:endParaRPr>
                    </a:p>
                  </a:txBody>
                  <a:tcPr anchor="ctr"/>
                </a:tc>
                <a:tc>
                  <a:txBody>
                    <a:bodyPr/>
                    <a:lstStyle/>
                    <a:p>
                      <a:pPr algn="ctr"/>
                      <a:r>
                        <a:rPr lang="en-US" sz="1200">
                          <a:solidFill>
                            <a:schemeClr val="bg1"/>
                          </a:solidFill>
                        </a:rPr>
                        <a:t>Executing Organization</a:t>
                      </a:r>
                    </a:p>
                  </a:txBody>
                  <a:tcPr anchor="ctr"/>
                </a:tc>
                <a:extLst>
                  <a:ext uri="{0D108BD9-81ED-4DB2-BD59-A6C34878D82A}">
                    <a16:rowId xmlns:a16="http://schemas.microsoft.com/office/drawing/2014/main" val="2924238448"/>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(A-FY-XX)</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strike="noStrike" kern="1200">
                        <a:solidFill>
                          <a:srgbClr val="FF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Ex: A-25-01</a:t>
                      </a:r>
                    </a:p>
                  </a:txBody>
                  <a:tcPr/>
                </a:tc>
                <a:tc>
                  <a:txBody>
                    <a:bodyPr/>
                    <a:lstStyle/>
                    <a:p>
                      <a:pPr algn="l"/>
                      <a:r>
                        <a:rPr lang="en-US" sz="1000">
                          <a:solidFill>
                            <a:srgbClr val="FF0000"/>
                          </a:solidFill>
                        </a:rPr>
                        <a:t>T#, Driver</a:t>
                      </a:r>
                    </a:p>
                  </a:txBody>
                  <a:tcPr/>
                </a:tc>
                <a:tc>
                  <a:txBody>
                    <a:bodyPr/>
                    <a:lstStyle/>
                    <a:p>
                      <a:pPr algn="l"/>
                      <a:r>
                        <a:rPr lang="en-US" sz="1000">
                          <a:solidFill>
                            <a:srgbClr val="FF0000"/>
                          </a:solidFill>
                        </a:rPr>
                        <a:t>[insert name of the initiative for easy reference going forward]</a:t>
                      </a:r>
                    </a:p>
                  </a:txBody>
                  <a:tcPr/>
                </a:tc>
                <a:tc>
                  <a:txBody>
                    <a:bodyPr/>
                    <a:lstStyle/>
                    <a:p>
                      <a:pPr algn="l"/>
                      <a:r>
                        <a:rPr lang="en-US" sz="1000">
                          <a:solidFill>
                            <a:srgbClr val="FF0000"/>
                          </a:solidFill>
                        </a:rPr>
                        <a:t>[insert brief description of analytic inquiry]</a:t>
                      </a:r>
                    </a:p>
                  </a:txBody>
                  <a:tcPr/>
                </a:tc>
                <a:tc>
                  <a:txBody>
                    <a:bodyPr/>
                    <a:lstStyle/>
                    <a:p>
                      <a:pPr algn="l"/>
                      <a:r>
                        <a:rPr lang="en-US" sz="1000">
                          <a:solidFill>
                            <a:srgbClr val="FF0000"/>
                          </a:solidFill>
                        </a:rPr>
                        <a:t>[insert slide number which presents the initiative’s findings, if included in the brief]</a:t>
                      </a:r>
                    </a:p>
                  </a:txBody>
                  <a:tcPr/>
                </a:tc>
                <a:tc>
                  <a:txBody>
                    <a:bodyPr/>
                    <a:lstStyle/>
                    <a:p>
                      <a:pPr algn="l"/>
                      <a:r>
                        <a:rPr lang="en-US" sz="1000">
                          <a:solidFill>
                            <a:srgbClr val="FF0000"/>
                          </a:solidFill>
                        </a:rPr>
                        <a:t>[identify if this initiative is planned / </a:t>
                      </a:r>
                      <a:r>
                        <a:rPr lang="en-US" sz="1000" baseline="0">
                          <a:solidFill>
                            <a:srgbClr val="FF0000"/>
                          </a:solidFill>
                        </a:rPr>
                        <a:t>active / complete]</a:t>
                      </a:r>
                      <a:endParaRPr lang="en-US" sz="100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rgbClr val="FF0000"/>
                          </a:solidFill>
                        </a:rPr>
                        <a:t>[anticipated</a:t>
                      </a:r>
                      <a:r>
                        <a:rPr lang="en-US" sz="1000" baseline="0">
                          <a:solidFill>
                            <a:srgbClr val="FF0000"/>
                          </a:solidFill>
                        </a:rPr>
                        <a:t> date of analytical initiative closure]</a:t>
                      </a:r>
                      <a:endParaRPr lang="en-US" sz="100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rgbClr val="FF0000"/>
                          </a:solidFill>
                        </a:rPr>
                        <a:t>[organization performing the analysis (CNA, NSS, OWA, etc.)</a:t>
                      </a:r>
                    </a:p>
                  </a:txBody>
                  <a:tcPr/>
                </a:tc>
                <a:extLst>
                  <a:ext uri="{0D108BD9-81ED-4DB2-BD59-A6C34878D82A}">
                    <a16:rowId xmlns:a16="http://schemas.microsoft.com/office/drawing/2014/main" val="162289230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07590756"/>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387002773"/>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extLst>
                  <a:ext uri="{0D108BD9-81ED-4DB2-BD59-A6C34878D82A}">
                    <a16:rowId xmlns:a16="http://schemas.microsoft.com/office/drawing/2014/main" val="217042772"/>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165007648"/>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extLst>
                  <a:ext uri="{0D108BD9-81ED-4DB2-BD59-A6C34878D82A}">
                    <a16:rowId xmlns:a16="http://schemas.microsoft.com/office/drawing/2014/main" val="2946690663"/>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617179829"/>
                  </a:ext>
                </a:extLst>
              </a:tr>
            </a:tbl>
          </a:graphicData>
        </a:graphic>
      </p:graphicFrame>
    </p:spTree>
    <p:extLst>
      <p:ext uri="{BB962C8B-B14F-4D97-AF65-F5344CB8AC3E}">
        <p14:creationId xmlns:p14="http://schemas.microsoft.com/office/powerpoint/2010/main" val="403559556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rgbClr val="FF0000"/>
                </a:solidFill>
                <a:latin typeface="Cambria" panose="02040503050406030204" pitchFamily="18" charset="0"/>
              </a:rPr>
              <a:t>Analytical Initiative Name</a:t>
            </a:r>
            <a:r>
              <a:rPr lang="en-US" dirty="0">
                <a:solidFill>
                  <a:srgbClr val="FF0000"/>
                </a:solidFill>
                <a:latin typeface="Cambria" panose="02040503050406030204" pitchFamily="18" charset="0"/>
              </a:rPr>
              <a:t> (Analytic Initiative ID)</a:t>
            </a:r>
            <a:endParaRPr lang="en-US" i="1" dirty="0">
              <a:solidFill>
                <a:srgbClr val="FF0000"/>
              </a:solidFill>
            </a:endParaRPr>
          </a:p>
        </p:txBody>
      </p:sp>
      <p:sp>
        <p:nvSpPr>
          <p:cNvPr id="113" name="Shape 3">
            <a:extLst>
              <a:ext uri="{FF2B5EF4-FFF2-40B4-BE49-F238E27FC236}">
                <a16:creationId xmlns:a16="http://schemas.microsoft.com/office/drawing/2014/main" id="{8CA84A9F-A461-662D-5910-1875A9F68B6E}"/>
              </a:ext>
            </a:extLst>
          </p:cNvPr>
          <p:cNvSpPr/>
          <p:nvPr/>
        </p:nvSpPr>
        <p:spPr>
          <a:xfrm>
            <a:off x="1535430" y="1826792"/>
            <a:ext cx="9121140" cy="617220"/>
          </a:xfrm>
          <a:prstGeom prst="rect">
            <a:avLst/>
          </a:prstGeom>
          <a:solidFill>
            <a:srgbClr val="F9F9F9"/>
          </a:solidFill>
          <a:ln w="6350">
            <a:solidFill>
              <a:srgbClr val="CCCCCC"/>
            </a:solidFill>
            <a:prstDash val="solid"/>
          </a:ln>
        </p:spPr>
        <p:txBody>
          <a:bodyPr/>
          <a:lstStyle/>
          <a:p>
            <a:endParaRPr lang="en-US" sz="1350"/>
          </a:p>
        </p:txBody>
      </p:sp>
      <p:sp>
        <p:nvSpPr>
          <p:cNvPr id="114" name="Shape 4">
            <a:extLst>
              <a:ext uri="{FF2B5EF4-FFF2-40B4-BE49-F238E27FC236}">
                <a16:creationId xmlns:a16="http://schemas.microsoft.com/office/drawing/2014/main" id="{FBDEE27A-9089-7D1A-9828-CF68ACFE9921}"/>
              </a:ext>
            </a:extLst>
          </p:cNvPr>
          <p:cNvSpPr/>
          <p:nvPr/>
        </p:nvSpPr>
        <p:spPr>
          <a:xfrm>
            <a:off x="1535430" y="1826792"/>
            <a:ext cx="603504" cy="617220"/>
          </a:xfrm>
          <a:prstGeom prst="rect">
            <a:avLst/>
          </a:prstGeom>
          <a:solidFill>
            <a:srgbClr val="F2F2F2"/>
          </a:solidFill>
          <a:ln w="6350">
            <a:solidFill>
              <a:srgbClr val="CCCCCC"/>
            </a:solidFill>
            <a:prstDash val="solid"/>
          </a:ln>
        </p:spPr>
        <p:txBody>
          <a:bodyPr/>
          <a:lstStyle/>
          <a:p>
            <a:endParaRPr lang="en-US" sz="1350"/>
          </a:p>
        </p:txBody>
      </p:sp>
      <p:sp>
        <p:nvSpPr>
          <p:cNvPr id="115" name="Text 5">
            <a:extLst>
              <a:ext uri="{FF2B5EF4-FFF2-40B4-BE49-F238E27FC236}">
                <a16:creationId xmlns:a16="http://schemas.microsoft.com/office/drawing/2014/main" id="{1B10A0FA-4BCF-5F92-C8F9-6366E8EFFA75}"/>
              </a:ext>
            </a:extLst>
          </p:cNvPr>
          <p:cNvSpPr/>
          <p:nvPr/>
        </p:nvSpPr>
        <p:spPr>
          <a:xfrm>
            <a:off x="1535430" y="1826792"/>
            <a:ext cx="603504" cy="617220"/>
          </a:xfrm>
          <a:prstGeom prst="rect">
            <a:avLst/>
          </a:prstGeom>
          <a:noFill/>
          <a:ln/>
        </p:spPr>
        <p:txBody>
          <a:bodyPr wrap="square" lIns="0" tIns="0" rIns="0" bIns="0" rtlCol="0" anchor="ctr"/>
          <a:lstStyle/>
          <a:p>
            <a:pPr algn="ctr"/>
            <a:r>
              <a:rPr lang="en-US" sz="563" b="1" dirty="0">
                <a:solidFill>
                  <a:srgbClr val="333333"/>
                </a:solidFill>
                <a:latin typeface="Calibri" pitchFamily="34" charset="0"/>
                <a:ea typeface="Calibri" pitchFamily="34" charset="-122"/>
                <a:cs typeface="Calibri" pitchFamily="34" charset="-120"/>
              </a:rPr>
              <a:t>User /</a:t>
            </a:r>
            <a:endParaRPr lang="en-US" sz="563" dirty="0"/>
          </a:p>
          <a:p>
            <a:pPr algn="ctr"/>
            <a:r>
              <a:rPr lang="en-US" sz="563" b="1" dirty="0">
                <a:solidFill>
                  <a:srgbClr val="333333"/>
                </a:solidFill>
                <a:latin typeface="Calibri" pitchFamily="34" charset="0"/>
                <a:ea typeface="Calibri" pitchFamily="34" charset="-122"/>
                <a:cs typeface="Calibri" pitchFamily="34" charset="-120"/>
              </a:rPr>
              <a:t>Command</a:t>
            </a:r>
            <a:endParaRPr lang="en-US" sz="563" dirty="0"/>
          </a:p>
        </p:txBody>
      </p:sp>
      <p:sp>
        <p:nvSpPr>
          <p:cNvPr id="116" name="Shape 6">
            <a:extLst>
              <a:ext uri="{FF2B5EF4-FFF2-40B4-BE49-F238E27FC236}">
                <a16:creationId xmlns:a16="http://schemas.microsoft.com/office/drawing/2014/main" id="{EF32C7E4-B09E-7C6E-17BC-A29B50807584}"/>
              </a:ext>
            </a:extLst>
          </p:cNvPr>
          <p:cNvSpPr/>
          <p:nvPr/>
        </p:nvSpPr>
        <p:spPr>
          <a:xfrm>
            <a:off x="1535430" y="2444012"/>
            <a:ext cx="9121140" cy="617220"/>
          </a:xfrm>
          <a:prstGeom prst="rect">
            <a:avLst/>
          </a:prstGeom>
          <a:solidFill>
            <a:srgbClr val="F2F2F2"/>
          </a:solidFill>
          <a:ln w="6350">
            <a:solidFill>
              <a:srgbClr val="CCCCCC"/>
            </a:solidFill>
            <a:prstDash val="solid"/>
          </a:ln>
        </p:spPr>
        <p:txBody>
          <a:bodyPr/>
          <a:lstStyle/>
          <a:p>
            <a:endParaRPr lang="en-US" sz="1350"/>
          </a:p>
        </p:txBody>
      </p:sp>
      <p:sp>
        <p:nvSpPr>
          <p:cNvPr id="117" name="Shape 7">
            <a:extLst>
              <a:ext uri="{FF2B5EF4-FFF2-40B4-BE49-F238E27FC236}">
                <a16:creationId xmlns:a16="http://schemas.microsoft.com/office/drawing/2014/main" id="{600655F6-F162-DA0C-4E05-56AB4B62BFB3}"/>
              </a:ext>
            </a:extLst>
          </p:cNvPr>
          <p:cNvSpPr/>
          <p:nvPr/>
        </p:nvSpPr>
        <p:spPr>
          <a:xfrm>
            <a:off x="1535430" y="2444012"/>
            <a:ext cx="603504" cy="617220"/>
          </a:xfrm>
          <a:prstGeom prst="rect">
            <a:avLst/>
          </a:prstGeom>
          <a:solidFill>
            <a:srgbClr val="F2F2F2"/>
          </a:solidFill>
          <a:ln w="6350">
            <a:solidFill>
              <a:srgbClr val="CCCCCC"/>
            </a:solidFill>
            <a:prstDash val="solid"/>
          </a:ln>
        </p:spPr>
        <p:txBody>
          <a:bodyPr/>
          <a:lstStyle/>
          <a:p>
            <a:endParaRPr lang="en-US" sz="1350"/>
          </a:p>
        </p:txBody>
      </p:sp>
      <p:sp>
        <p:nvSpPr>
          <p:cNvPr id="118" name="Text 8">
            <a:extLst>
              <a:ext uri="{FF2B5EF4-FFF2-40B4-BE49-F238E27FC236}">
                <a16:creationId xmlns:a16="http://schemas.microsoft.com/office/drawing/2014/main" id="{32B88ADE-DAAA-CB6E-566D-50DCF8A83C6B}"/>
              </a:ext>
            </a:extLst>
          </p:cNvPr>
          <p:cNvSpPr/>
          <p:nvPr/>
        </p:nvSpPr>
        <p:spPr>
          <a:xfrm>
            <a:off x="1535430" y="2444012"/>
            <a:ext cx="603504" cy="617220"/>
          </a:xfrm>
          <a:prstGeom prst="rect">
            <a:avLst/>
          </a:prstGeom>
          <a:noFill/>
          <a:ln/>
        </p:spPr>
        <p:txBody>
          <a:bodyPr wrap="square" lIns="0" tIns="0" rIns="0" bIns="0" rtlCol="0" anchor="ctr"/>
          <a:lstStyle/>
          <a:p>
            <a:pPr algn="ctr"/>
            <a:r>
              <a:rPr lang="en-US" sz="563" b="1" dirty="0">
                <a:solidFill>
                  <a:srgbClr val="333333"/>
                </a:solidFill>
                <a:latin typeface="Calibri" pitchFamily="34" charset="0"/>
                <a:ea typeface="Calibri" pitchFamily="34" charset="-122"/>
                <a:cs typeface="Calibri" pitchFamily="34" charset="-120"/>
              </a:rPr>
              <a:t>Help Desk</a:t>
            </a:r>
            <a:endParaRPr lang="en-US" sz="563" dirty="0"/>
          </a:p>
          <a:p>
            <a:pPr algn="ctr"/>
            <a:r>
              <a:rPr lang="en-US" sz="563" b="1" dirty="0">
                <a:solidFill>
                  <a:srgbClr val="333333"/>
                </a:solidFill>
                <a:latin typeface="Calibri" pitchFamily="34" charset="0"/>
                <a:ea typeface="Calibri" pitchFamily="34" charset="-122"/>
                <a:cs typeface="Calibri" pitchFamily="34" charset="-120"/>
              </a:rPr>
              <a:t>(NOC)</a:t>
            </a:r>
            <a:endParaRPr lang="en-US" sz="563" dirty="0"/>
          </a:p>
        </p:txBody>
      </p:sp>
      <p:sp>
        <p:nvSpPr>
          <p:cNvPr id="119" name="Shape 9">
            <a:extLst>
              <a:ext uri="{FF2B5EF4-FFF2-40B4-BE49-F238E27FC236}">
                <a16:creationId xmlns:a16="http://schemas.microsoft.com/office/drawing/2014/main" id="{90C74FA1-85CD-E11F-3156-6899B4E818B5}"/>
              </a:ext>
            </a:extLst>
          </p:cNvPr>
          <p:cNvSpPr/>
          <p:nvPr/>
        </p:nvSpPr>
        <p:spPr>
          <a:xfrm>
            <a:off x="1535430" y="3061232"/>
            <a:ext cx="9121140" cy="617220"/>
          </a:xfrm>
          <a:prstGeom prst="rect">
            <a:avLst/>
          </a:prstGeom>
          <a:solidFill>
            <a:srgbClr val="F9F9F9"/>
          </a:solidFill>
          <a:ln w="6350">
            <a:solidFill>
              <a:srgbClr val="CCCCCC"/>
            </a:solidFill>
            <a:prstDash val="solid"/>
          </a:ln>
        </p:spPr>
        <p:txBody>
          <a:bodyPr/>
          <a:lstStyle/>
          <a:p>
            <a:endParaRPr lang="en-US" sz="1350"/>
          </a:p>
        </p:txBody>
      </p:sp>
      <p:sp>
        <p:nvSpPr>
          <p:cNvPr id="120" name="Shape 10">
            <a:extLst>
              <a:ext uri="{FF2B5EF4-FFF2-40B4-BE49-F238E27FC236}">
                <a16:creationId xmlns:a16="http://schemas.microsoft.com/office/drawing/2014/main" id="{CF5C659F-B949-679F-9833-B13077F86B4A}"/>
              </a:ext>
            </a:extLst>
          </p:cNvPr>
          <p:cNvSpPr/>
          <p:nvPr/>
        </p:nvSpPr>
        <p:spPr>
          <a:xfrm>
            <a:off x="1535430" y="3061232"/>
            <a:ext cx="603504" cy="617220"/>
          </a:xfrm>
          <a:prstGeom prst="rect">
            <a:avLst/>
          </a:prstGeom>
          <a:solidFill>
            <a:srgbClr val="F2F2F2"/>
          </a:solidFill>
          <a:ln w="6350">
            <a:solidFill>
              <a:srgbClr val="CCCCCC"/>
            </a:solidFill>
            <a:prstDash val="solid"/>
          </a:ln>
        </p:spPr>
        <p:txBody>
          <a:bodyPr/>
          <a:lstStyle/>
          <a:p>
            <a:endParaRPr lang="en-US" sz="1350"/>
          </a:p>
        </p:txBody>
      </p:sp>
      <p:sp>
        <p:nvSpPr>
          <p:cNvPr id="121" name="Text 11">
            <a:extLst>
              <a:ext uri="{FF2B5EF4-FFF2-40B4-BE49-F238E27FC236}">
                <a16:creationId xmlns:a16="http://schemas.microsoft.com/office/drawing/2014/main" id="{49664EA2-6735-FC80-251D-CFDF369DF10E}"/>
              </a:ext>
            </a:extLst>
          </p:cNvPr>
          <p:cNvSpPr/>
          <p:nvPr/>
        </p:nvSpPr>
        <p:spPr>
          <a:xfrm>
            <a:off x="1535430" y="3061232"/>
            <a:ext cx="603504" cy="617220"/>
          </a:xfrm>
          <a:prstGeom prst="rect">
            <a:avLst/>
          </a:prstGeom>
          <a:noFill/>
          <a:ln/>
        </p:spPr>
        <p:txBody>
          <a:bodyPr wrap="square" lIns="0" tIns="0" rIns="0" bIns="0" rtlCol="0" anchor="ctr"/>
          <a:lstStyle/>
          <a:p>
            <a:pPr algn="ctr"/>
            <a:r>
              <a:rPr lang="en-US" sz="563" b="1" dirty="0">
                <a:solidFill>
                  <a:srgbClr val="333333"/>
                </a:solidFill>
                <a:latin typeface="Calibri" pitchFamily="34" charset="0"/>
                <a:ea typeface="Calibri" pitchFamily="34" charset="-122"/>
                <a:cs typeface="Calibri" pitchFamily="34" charset="-120"/>
              </a:rPr>
              <a:t>Network</a:t>
            </a:r>
            <a:endParaRPr lang="en-US" sz="563" dirty="0"/>
          </a:p>
          <a:p>
            <a:pPr algn="ctr"/>
            <a:r>
              <a:rPr lang="en-US" sz="563" b="1" dirty="0">
                <a:solidFill>
                  <a:srgbClr val="333333"/>
                </a:solidFill>
                <a:latin typeface="Calibri" pitchFamily="34" charset="0"/>
                <a:ea typeface="Calibri" pitchFamily="34" charset="-122"/>
                <a:cs typeface="Calibri" pitchFamily="34" charset="-120"/>
              </a:rPr>
              <a:t>Eng</a:t>
            </a:r>
            <a:endParaRPr lang="en-US" sz="563" dirty="0"/>
          </a:p>
        </p:txBody>
      </p:sp>
      <p:sp>
        <p:nvSpPr>
          <p:cNvPr id="122" name="Shape 12">
            <a:extLst>
              <a:ext uri="{FF2B5EF4-FFF2-40B4-BE49-F238E27FC236}">
                <a16:creationId xmlns:a16="http://schemas.microsoft.com/office/drawing/2014/main" id="{914B8424-4F0E-BB6E-48DE-13BEDEA660DC}"/>
              </a:ext>
            </a:extLst>
          </p:cNvPr>
          <p:cNvSpPr/>
          <p:nvPr/>
        </p:nvSpPr>
        <p:spPr>
          <a:xfrm>
            <a:off x="1535430" y="3678452"/>
            <a:ext cx="9121140" cy="617220"/>
          </a:xfrm>
          <a:prstGeom prst="rect">
            <a:avLst/>
          </a:prstGeom>
          <a:solidFill>
            <a:srgbClr val="F2F2F2"/>
          </a:solidFill>
          <a:ln w="6350">
            <a:solidFill>
              <a:srgbClr val="CCCCCC"/>
            </a:solidFill>
            <a:prstDash val="solid"/>
          </a:ln>
        </p:spPr>
        <p:txBody>
          <a:bodyPr/>
          <a:lstStyle/>
          <a:p>
            <a:endParaRPr lang="en-US" sz="1350"/>
          </a:p>
        </p:txBody>
      </p:sp>
      <p:sp>
        <p:nvSpPr>
          <p:cNvPr id="123" name="Shape 13">
            <a:extLst>
              <a:ext uri="{FF2B5EF4-FFF2-40B4-BE49-F238E27FC236}">
                <a16:creationId xmlns:a16="http://schemas.microsoft.com/office/drawing/2014/main" id="{862A3B56-D4D1-9D93-C45C-ED34747DDD33}"/>
              </a:ext>
            </a:extLst>
          </p:cNvPr>
          <p:cNvSpPr/>
          <p:nvPr/>
        </p:nvSpPr>
        <p:spPr>
          <a:xfrm>
            <a:off x="1535430" y="3678452"/>
            <a:ext cx="603504" cy="617220"/>
          </a:xfrm>
          <a:prstGeom prst="rect">
            <a:avLst/>
          </a:prstGeom>
          <a:solidFill>
            <a:srgbClr val="F2F2F2"/>
          </a:solidFill>
          <a:ln w="6350">
            <a:solidFill>
              <a:srgbClr val="CCCCCC"/>
            </a:solidFill>
            <a:prstDash val="solid"/>
          </a:ln>
        </p:spPr>
        <p:txBody>
          <a:bodyPr/>
          <a:lstStyle/>
          <a:p>
            <a:endParaRPr lang="en-US" sz="1350"/>
          </a:p>
        </p:txBody>
      </p:sp>
      <p:sp>
        <p:nvSpPr>
          <p:cNvPr id="124" name="Text 14">
            <a:extLst>
              <a:ext uri="{FF2B5EF4-FFF2-40B4-BE49-F238E27FC236}">
                <a16:creationId xmlns:a16="http://schemas.microsoft.com/office/drawing/2014/main" id="{2EB3F64A-5896-D8D2-3AD4-8A2675A2453E}"/>
              </a:ext>
            </a:extLst>
          </p:cNvPr>
          <p:cNvSpPr/>
          <p:nvPr/>
        </p:nvSpPr>
        <p:spPr>
          <a:xfrm>
            <a:off x="1535430" y="3678452"/>
            <a:ext cx="603504" cy="617220"/>
          </a:xfrm>
          <a:prstGeom prst="rect">
            <a:avLst/>
          </a:prstGeom>
          <a:noFill/>
          <a:ln/>
        </p:spPr>
        <p:txBody>
          <a:bodyPr wrap="square" lIns="0" tIns="0" rIns="0" bIns="0" rtlCol="0" anchor="ctr"/>
          <a:lstStyle/>
          <a:p>
            <a:pPr algn="ctr"/>
            <a:r>
              <a:rPr lang="en-US" sz="563" b="1" dirty="0">
                <a:solidFill>
                  <a:srgbClr val="333333"/>
                </a:solidFill>
                <a:latin typeface="Calibri" pitchFamily="34" charset="0"/>
                <a:ea typeface="Calibri" pitchFamily="34" charset="-122"/>
                <a:cs typeface="Calibri" pitchFamily="34" charset="-120"/>
              </a:rPr>
              <a:t>Cyber /</a:t>
            </a:r>
            <a:endParaRPr lang="en-US" sz="563" dirty="0"/>
          </a:p>
          <a:p>
            <a:pPr algn="ctr"/>
            <a:r>
              <a:rPr lang="en-US" sz="563" b="1" dirty="0">
                <a:solidFill>
                  <a:srgbClr val="333333"/>
                </a:solidFill>
                <a:latin typeface="Calibri" pitchFamily="34" charset="0"/>
                <a:ea typeface="Calibri" pitchFamily="34" charset="-122"/>
                <a:cs typeface="Calibri" pitchFamily="34" charset="-120"/>
              </a:rPr>
              <a:t>Security</a:t>
            </a:r>
            <a:endParaRPr lang="en-US" sz="563" dirty="0"/>
          </a:p>
        </p:txBody>
      </p:sp>
      <p:sp>
        <p:nvSpPr>
          <p:cNvPr id="125" name="Shape 15">
            <a:extLst>
              <a:ext uri="{FF2B5EF4-FFF2-40B4-BE49-F238E27FC236}">
                <a16:creationId xmlns:a16="http://schemas.microsoft.com/office/drawing/2014/main" id="{8BC26EE3-9B8F-F4FA-3B2F-2982C877DDE9}"/>
              </a:ext>
            </a:extLst>
          </p:cNvPr>
          <p:cNvSpPr/>
          <p:nvPr/>
        </p:nvSpPr>
        <p:spPr>
          <a:xfrm>
            <a:off x="1535430" y="4295672"/>
            <a:ext cx="9121140" cy="617220"/>
          </a:xfrm>
          <a:prstGeom prst="rect">
            <a:avLst/>
          </a:prstGeom>
          <a:solidFill>
            <a:srgbClr val="F9F9F9"/>
          </a:solidFill>
          <a:ln w="6350">
            <a:solidFill>
              <a:srgbClr val="CCCCCC"/>
            </a:solidFill>
            <a:prstDash val="solid"/>
          </a:ln>
        </p:spPr>
        <p:txBody>
          <a:bodyPr/>
          <a:lstStyle/>
          <a:p>
            <a:endParaRPr lang="en-US" sz="1350"/>
          </a:p>
        </p:txBody>
      </p:sp>
      <p:sp>
        <p:nvSpPr>
          <p:cNvPr id="126" name="Shape 16">
            <a:extLst>
              <a:ext uri="{FF2B5EF4-FFF2-40B4-BE49-F238E27FC236}">
                <a16:creationId xmlns:a16="http://schemas.microsoft.com/office/drawing/2014/main" id="{8AC6A7DC-DB8B-08DE-3495-F9F83853C7D8}"/>
              </a:ext>
            </a:extLst>
          </p:cNvPr>
          <p:cNvSpPr/>
          <p:nvPr/>
        </p:nvSpPr>
        <p:spPr>
          <a:xfrm>
            <a:off x="1535430" y="4295672"/>
            <a:ext cx="603504" cy="617220"/>
          </a:xfrm>
          <a:prstGeom prst="rect">
            <a:avLst/>
          </a:prstGeom>
          <a:solidFill>
            <a:srgbClr val="F2F2F2"/>
          </a:solidFill>
          <a:ln w="6350">
            <a:solidFill>
              <a:srgbClr val="CCCCCC"/>
            </a:solidFill>
            <a:prstDash val="solid"/>
          </a:ln>
        </p:spPr>
        <p:txBody>
          <a:bodyPr/>
          <a:lstStyle/>
          <a:p>
            <a:endParaRPr lang="en-US" sz="1350"/>
          </a:p>
        </p:txBody>
      </p:sp>
      <p:sp>
        <p:nvSpPr>
          <p:cNvPr id="127" name="Text 17">
            <a:extLst>
              <a:ext uri="{FF2B5EF4-FFF2-40B4-BE49-F238E27FC236}">
                <a16:creationId xmlns:a16="http://schemas.microsoft.com/office/drawing/2014/main" id="{A7548972-437E-FB59-600C-2C62E38BB22C}"/>
              </a:ext>
            </a:extLst>
          </p:cNvPr>
          <p:cNvSpPr/>
          <p:nvPr/>
        </p:nvSpPr>
        <p:spPr>
          <a:xfrm>
            <a:off x="1535430" y="4295672"/>
            <a:ext cx="603504" cy="617220"/>
          </a:xfrm>
          <a:prstGeom prst="rect">
            <a:avLst/>
          </a:prstGeom>
          <a:noFill/>
          <a:ln/>
        </p:spPr>
        <p:txBody>
          <a:bodyPr wrap="square" lIns="0" tIns="0" rIns="0" bIns="0" rtlCol="0" anchor="ctr"/>
          <a:lstStyle/>
          <a:p>
            <a:pPr algn="ctr"/>
            <a:r>
              <a:rPr lang="en-US" sz="563" b="1" dirty="0">
                <a:solidFill>
                  <a:srgbClr val="333333"/>
                </a:solidFill>
                <a:latin typeface="Calibri" pitchFamily="34" charset="0"/>
                <a:ea typeface="Calibri" pitchFamily="34" charset="-122"/>
                <a:cs typeface="Calibri" pitchFamily="34" charset="-120"/>
              </a:rPr>
              <a:t>Change</a:t>
            </a:r>
            <a:endParaRPr lang="en-US" sz="563" dirty="0"/>
          </a:p>
          <a:p>
            <a:pPr algn="ctr"/>
            <a:r>
              <a:rPr lang="en-US" sz="563" b="1" dirty="0">
                <a:solidFill>
                  <a:srgbClr val="333333"/>
                </a:solidFill>
                <a:latin typeface="Calibri" pitchFamily="34" charset="0"/>
                <a:ea typeface="Calibri" pitchFamily="34" charset="-122"/>
                <a:cs typeface="Calibri" pitchFamily="34" charset="-120"/>
              </a:rPr>
              <a:t>Ctrl Board</a:t>
            </a:r>
            <a:endParaRPr lang="en-US" sz="563" dirty="0"/>
          </a:p>
        </p:txBody>
      </p:sp>
      <p:sp>
        <p:nvSpPr>
          <p:cNvPr id="128" name="Shape 18">
            <a:extLst>
              <a:ext uri="{FF2B5EF4-FFF2-40B4-BE49-F238E27FC236}">
                <a16:creationId xmlns:a16="http://schemas.microsoft.com/office/drawing/2014/main" id="{68CEC671-A77A-E84D-718B-430EBB145C1F}"/>
              </a:ext>
            </a:extLst>
          </p:cNvPr>
          <p:cNvSpPr/>
          <p:nvPr/>
        </p:nvSpPr>
        <p:spPr>
          <a:xfrm>
            <a:off x="2221230" y="1922804"/>
            <a:ext cx="1014984" cy="425196"/>
          </a:xfrm>
          <a:prstGeom prst="rect">
            <a:avLst/>
          </a:prstGeom>
          <a:solidFill>
            <a:srgbClr val="E8F0FA"/>
          </a:solidFill>
          <a:ln w="19050">
            <a:solidFill>
              <a:srgbClr val="1F5C99"/>
            </a:solidFill>
            <a:prstDash val="solid"/>
          </a:ln>
        </p:spPr>
        <p:txBody>
          <a:bodyPr/>
          <a:lstStyle/>
          <a:p>
            <a:endParaRPr lang="en-US" sz="1350"/>
          </a:p>
        </p:txBody>
      </p:sp>
      <p:sp>
        <p:nvSpPr>
          <p:cNvPr id="129" name="Shape 19">
            <a:extLst>
              <a:ext uri="{FF2B5EF4-FFF2-40B4-BE49-F238E27FC236}">
                <a16:creationId xmlns:a16="http://schemas.microsoft.com/office/drawing/2014/main" id="{D28C7306-4791-2BF9-4C96-05D8960F3AC0}"/>
              </a:ext>
            </a:extLst>
          </p:cNvPr>
          <p:cNvSpPr/>
          <p:nvPr/>
        </p:nvSpPr>
        <p:spPr>
          <a:xfrm>
            <a:off x="2255520" y="1950236"/>
            <a:ext cx="150876" cy="150876"/>
          </a:xfrm>
          <a:prstGeom prst="ellipse">
            <a:avLst/>
          </a:prstGeom>
          <a:solidFill>
            <a:srgbClr val="1F5C99"/>
          </a:solidFill>
          <a:ln w="12700">
            <a:solidFill>
              <a:srgbClr val="1F5C99"/>
            </a:solidFill>
            <a:prstDash val="solid"/>
          </a:ln>
        </p:spPr>
        <p:txBody>
          <a:bodyPr/>
          <a:lstStyle/>
          <a:p>
            <a:endParaRPr lang="en-US" sz="1350"/>
          </a:p>
        </p:txBody>
      </p:sp>
      <p:sp>
        <p:nvSpPr>
          <p:cNvPr id="130" name="Text 20">
            <a:extLst>
              <a:ext uri="{FF2B5EF4-FFF2-40B4-BE49-F238E27FC236}">
                <a16:creationId xmlns:a16="http://schemas.microsoft.com/office/drawing/2014/main" id="{0C34680D-2483-3018-DDAC-FE0A8DE15D0D}"/>
              </a:ext>
            </a:extLst>
          </p:cNvPr>
          <p:cNvSpPr/>
          <p:nvPr/>
        </p:nvSpPr>
        <p:spPr>
          <a:xfrm>
            <a:off x="2255520" y="1950236"/>
            <a:ext cx="150876" cy="150876"/>
          </a:xfrm>
          <a:prstGeom prst="rect">
            <a:avLst/>
          </a:prstGeom>
          <a:noFill/>
          <a:ln/>
        </p:spPr>
        <p:txBody>
          <a:bodyPr wrap="square" lIns="0" tIns="0" rIns="0" bIns="0" rtlCol="0" anchor="ctr"/>
          <a:lstStyle/>
          <a:p>
            <a:pPr algn="ctr"/>
            <a:r>
              <a:rPr lang="en-US" sz="563" b="1" dirty="0">
                <a:solidFill>
                  <a:srgbClr val="FFFFFF"/>
                </a:solidFill>
              </a:rPr>
              <a:t>1</a:t>
            </a:r>
            <a:endParaRPr lang="en-US" sz="563" dirty="0"/>
          </a:p>
        </p:txBody>
      </p:sp>
      <p:sp>
        <p:nvSpPr>
          <p:cNvPr id="131" name="Text 21">
            <a:extLst>
              <a:ext uri="{FF2B5EF4-FFF2-40B4-BE49-F238E27FC236}">
                <a16:creationId xmlns:a16="http://schemas.microsoft.com/office/drawing/2014/main" id="{0DE8EB0B-B5F1-8061-3771-4D3C1E926303}"/>
              </a:ext>
            </a:extLst>
          </p:cNvPr>
          <p:cNvSpPr/>
          <p:nvPr/>
        </p:nvSpPr>
        <p:spPr>
          <a:xfrm>
            <a:off x="2426970" y="1950236"/>
            <a:ext cx="774954" cy="192024"/>
          </a:xfrm>
          <a:prstGeom prst="rect">
            <a:avLst/>
          </a:prstGeom>
          <a:noFill/>
          <a:ln/>
        </p:spPr>
        <p:txBody>
          <a:bodyPr wrap="square" lIns="0" tIns="0" rIns="0" bIns="0" rtlCol="0" anchor="ctr"/>
          <a:lstStyle/>
          <a:p>
            <a:r>
              <a:rPr lang="en-US" sz="638" b="1" dirty="0">
                <a:solidFill>
                  <a:srgbClr val="333333"/>
                </a:solidFill>
                <a:latin typeface="Calibri" pitchFamily="34" charset="0"/>
                <a:ea typeface="Calibri" pitchFamily="34" charset="-122"/>
                <a:cs typeface="Calibri" pitchFamily="34" charset="-120"/>
              </a:rPr>
              <a:t>Incident</a:t>
            </a:r>
            <a:endParaRPr lang="en-US" sz="638" dirty="0"/>
          </a:p>
          <a:p>
            <a:r>
              <a:rPr lang="en-US" sz="638" b="1" dirty="0">
                <a:solidFill>
                  <a:srgbClr val="333333"/>
                </a:solidFill>
                <a:latin typeface="Calibri" pitchFamily="34" charset="0"/>
                <a:ea typeface="Calibri" pitchFamily="34" charset="-122"/>
                <a:cs typeface="Calibri" pitchFamily="34" charset="-120"/>
              </a:rPr>
              <a:t>Detected</a:t>
            </a:r>
            <a:endParaRPr lang="en-US" sz="638" dirty="0"/>
          </a:p>
        </p:txBody>
      </p:sp>
      <p:sp>
        <p:nvSpPr>
          <p:cNvPr id="132" name="Text 22">
            <a:extLst>
              <a:ext uri="{FF2B5EF4-FFF2-40B4-BE49-F238E27FC236}">
                <a16:creationId xmlns:a16="http://schemas.microsoft.com/office/drawing/2014/main" id="{8490B5C2-D87D-66D1-C873-41F83E8BF97A}"/>
              </a:ext>
            </a:extLst>
          </p:cNvPr>
          <p:cNvSpPr/>
          <p:nvPr/>
        </p:nvSpPr>
        <p:spPr>
          <a:xfrm>
            <a:off x="2262378" y="2169692"/>
            <a:ext cx="932688" cy="150876"/>
          </a:xfrm>
          <a:prstGeom prst="rect">
            <a:avLst/>
          </a:prstGeom>
          <a:noFill/>
          <a:ln/>
        </p:spPr>
        <p:txBody>
          <a:bodyPr wrap="square" lIns="0" tIns="0" rIns="0" bIns="0" rtlCol="0" anchor="ctr"/>
          <a:lstStyle/>
          <a:p>
            <a:pPr algn="ctr"/>
            <a:r>
              <a:rPr lang="en-US" sz="525" dirty="0">
                <a:solidFill>
                  <a:srgbClr val="666666"/>
                </a:solidFill>
                <a:latin typeface="Calibri" pitchFamily="34" charset="0"/>
                <a:ea typeface="Calibri" pitchFamily="34" charset="-122"/>
                <a:cs typeface="Calibri" pitchFamily="34" charset="-120"/>
              </a:rPr>
              <a:t>User report or</a:t>
            </a:r>
            <a:endParaRPr lang="en-US" sz="525" dirty="0"/>
          </a:p>
          <a:p>
            <a:pPr algn="ctr"/>
            <a:r>
              <a:rPr lang="en-US" sz="525" dirty="0">
                <a:solidFill>
                  <a:srgbClr val="666666"/>
                </a:solidFill>
                <a:latin typeface="Calibri" pitchFamily="34" charset="0"/>
                <a:ea typeface="Calibri" pitchFamily="34" charset="-122"/>
                <a:cs typeface="Calibri" pitchFamily="34" charset="-120"/>
              </a:rPr>
              <a:t>automated alert</a:t>
            </a:r>
            <a:endParaRPr lang="en-US" sz="525" dirty="0"/>
          </a:p>
        </p:txBody>
      </p:sp>
      <p:sp>
        <p:nvSpPr>
          <p:cNvPr id="133" name="Shape 23">
            <a:extLst>
              <a:ext uri="{FF2B5EF4-FFF2-40B4-BE49-F238E27FC236}">
                <a16:creationId xmlns:a16="http://schemas.microsoft.com/office/drawing/2014/main" id="{43280004-7FB5-A58F-5723-52A8B525FAF9}"/>
              </a:ext>
            </a:extLst>
          </p:cNvPr>
          <p:cNvSpPr/>
          <p:nvPr/>
        </p:nvSpPr>
        <p:spPr>
          <a:xfrm>
            <a:off x="3406685" y="2540024"/>
            <a:ext cx="1014984" cy="425196"/>
          </a:xfrm>
          <a:prstGeom prst="rect">
            <a:avLst/>
          </a:prstGeom>
          <a:solidFill>
            <a:srgbClr val="E8F0FA"/>
          </a:solidFill>
          <a:ln w="19050">
            <a:solidFill>
              <a:srgbClr val="1F5C99"/>
            </a:solidFill>
            <a:prstDash val="solid"/>
          </a:ln>
        </p:spPr>
        <p:txBody>
          <a:bodyPr/>
          <a:lstStyle/>
          <a:p>
            <a:endParaRPr lang="en-US" sz="1350"/>
          </a:p>
        </p:txBody>
      </p:sp>
      <p:sp>
        <p:nvSpPr>
          <p:cNvPr id="134" name="Shape 24">
            <a:extLst>
              <a:ext uri="{FF2B5EF4-FFF2-40B4-BE49-F238E27FC236}">
                <a16:creationId xmlns:a16="http://schemas.microsoft.com/office/drawing/2014/main" id="{84AE527B-229B-1C6C-3907-81E35BBB58E2}"/>
              </a:ext>
            </a:extLst>
          </p:cNvPr>
          <p:cNvSpPr/>
          <p:nvPr/>
        </p:nvSpPr>
        <p:spPr>
          <a:xfrm>
            <a:off x="3440975" y="2567456"/>
            <a:ext cx="150876" cy="150876"/>
          </a:xfrm>
          <a:prstGeom prst="ellipse">
            <a:avLst/>
          </a:prstGeom>
          <a:solidFill>
            <a:srgbClr val="1F5C99"/>
          </a:solidFill>
          <a:ln w="12700">
            <a:solidFill>
              <a:srgbClr val="1F5C99"/>
            </a:solidFill>
            <a:prstDash val="solid"/>
          </a:ln>
        </p:spPr>
        <p:txBody>
          <a:bodyPr/>
          <a:lstStyle/>
          <a:p>
            <a:endParaRPr lang="en-US" sz="1350"/>
          </a:p>
        </p:txBody>
      </p:sp>
      <p:sp>
        <p:nvSpPr>
          <p:cNvPr id="135" name="Text 25">
            <a:extLst>
              <a:ext uri="{FF2B5EF4-FFF2-40B4-BE49-F238E27FC236}">
                <a16:creationId xmlns:a16="http://schemas.microsoft.com/office/drawing/2014/main" id="{4721A85B-4D33-EBCA-31A2-148A6C923F9F}"/>
              </a:ext>
            </a:extLst>
          </p:cNvPr>
          <p:cNvSpPr/>
          <p:nvPr/>
        </p:nvSpPr>
        <p:spPr>
          <a:xfrm>
            <a:off x="3440975" y="2567456"/>
            <a:ext cx="150876" cy="150876"/>
          </a:xfrm>
          <a:prstGeom prst="rect">
            <a:avLst/>
          </a:prstGeom>
          <a:noFill/>
          <a:ln/>
        </p:spPr>
        <p:txBody>
          <a:bodyPr wrap="square" lIns="0" tIns="0" rIns="0" bIns="0" rtlCol="0" anchor="ctr"/>
          <a:lstStyle/>
          <a:p>
            <a:pPr algn="ctr"/>
            <a:r>
              <a:rPr lang="en-US" sz="563" b="1" dirty="0">
                <a:solidFill>
                  <a:srgbClr val="FFFFFF"/>
                </a:solidFill>
              </a:rPr>
              <a:t>2</a:t>
            </a:r>
            <a:endParaRPr lang="en-US" sz="563" dirty="0"/>
          </a:p>
        </p:txBody>
      </p:sp>
      <p:sp>
        <p:nvSpPr>
          <p:cNvPr id="136" name="Text 26">
            <a:extLst>
              <a:ext uri="{FF2B5EF4-FFF2-40B4-BE49-F238E27FC236}">
                <a16:creationId xmlns:a16="http://schemas.microsoft.com/office/drawing/2014/main" id="{B6356745-26F8-AFF5-B02E-B16DB0072FC9}"/>
              </a:ext>
            </a:extLst>
          </p:cNvPr>
          <p:cNvSpPr/>
          <p:nvPr/>
        </p:nvSpPr>
        <p:spPr>
          <a:xfrm>
            <a:off x="3612425" y="2567456"/>
            <a:ext cx="774954" cy="192024"/>
          </a:xfrm>
          <a:prstGeom prst="rect">
            <a:avLst/>
          </a:prstGeom>
          <a:noFill/>
          <a:ln/>
        </p:spPr>
        <p:txBody>
          <a:bodyPr wrap="square" lIns="0" tIns="0" rIns="0" bIns="0" rtlCol="0" anchor="ctr"/>
          <a:lstStyle/>
          <a:p>
            <a:r>
              <a:rPr lang="en-US" sz="638" b="1" dirty="0">
                <a:solidFill>
                  <a:srgbClr val="333333"/>
                </a:solidFill>
                <a:latin typeface="Calibri" pitchFamily="34" charset="0"/>
                <a:ea typeface="Calibri" pitchFamily="34" charset="-122"/>
                <a:cs typeface="Calibri" pitchFamily="34" charset="-120"/>
              </a:rPr>
              <a:t>Ticket</a:t>
            </a:r>
            <a:endParaRPr lang="en-US" sz="638" dirty="0"/>
          </a:p>
          <a:p>
            <a:r>
              <a:rPr lang="en-US" sz="638" b="1" dirty="0">
                <a:solidFill>
                  <a:srgbClr val="333333"/>
                </a:solidFill>
                <a:latin typeface="Calibri" pitchFamily="34" charset="0"/>
                <a:ea typeface="Calibri" pitchFamily="34" charset="-122"/>
                <a:cs typeface="Calibri" pitchFamily="34" charset="-120"/>
              </a:rPr>
              <a:t>Created</a:t>
            </a:r>
            <a:endParaRPr lang="en-US" sz="638" dirty="0"/>
          </a:p>
        </p:txBody>
      </p:sp>
      <p:sp>
        <p:nvSpPr>
          <p:cNvPr id="137" name="Text 27">
            <a:extLst>
              <a:ext uri="{FF2B5EF4-FFF2-40B4-BE49-F238E27FC236}">
                <a16:creationId xmlns:a16="http://schemas.microsoft.com/office/drawing/2014/main" id="{743B8173-0BFC-F1CF-EEFB-1ACF136D3445}"/>
              </a:ext>
            </a:extLst>
          </p:cNvPr>
          <p:cNvSpPr/>
          <p:nvPr/>
        </p:nvSpPr>
        <p:spPr>
          <a:xfrm>
            <a:off x="3447833" y="2786912"/>
            <a:ext cx="932688" cy="150876"/>
          </a:xfrm>
          <a:prstGeom prst="rect">
            <a:avLst/>
          </a:prstGeom>
          <a:noFill/>
          <a:ln/>
        </p:spPr>
        <p:txBody>
          <a:bodyPr wrap="square" lIns="0" tIns="0" rIns="0" bIns="0" rtlCol="0" anchor="ctr"/>
          <a:lstStyle/>
          <a:p>
            <a:pPr algn="ctr"/>
            <a:r>
              <a:rPr lang="en-US" sz="525" dirty="0">
                <a:solidFill>
                  <a:srgbClr val="666666"/>
                </a:solidFill>
                <a:latin typeface="Calibri" pitchFamily="34" charset="0"/>
                <a:ea typeface="Calibri" pitchFamily="34" charset="-122"/>
                <a:cs typeface="Calibri" pitchFamily="34" charset="-120"/>
              </a:rPr>
              <a:t>NSD/REMEDY</a:t>
            </a:r>
            <a:endParaRPr lang="en-US" sz="525" dirty="0"/>
          </a:p>
          <a:p>
            <a:pPr algn="ctr"/>
            <a:r>
              <a:rPr lang="en-US" sz="525" dirty="0">
                <a:solidFill>
                  <a:srgbClr val="666666"/>
                </a:solidFill>
                <a:latin typeface="Calibri" pitchFamily="34" charset="0"/>
                <a:ea typeface="Calibri" pitchFamily="34" charset="-122"/>
                <a:cs typeface="Calibri" pitchFamily="34" charset="-120"/>
              </a:rPr>
              <a:t>logged &amp; categorized</a:t>
            </a:r>
            <a:endParaRPr lang="en-US" sz="525" dirty="0"/>
          </a:p>
        </p:txBody>
      </p:sp>
      <p:sp>
        <p:nvSpPr>
          <p:cNvPr id="138" name="Shape 28">
            <a:extLst>
              <a:ext uri="{FF2B5EF4-FFF2-40B4-BE49-F238E27FC236}">
                <a16:creationId xmlns:a16="http://schemas.microsoft.com/office/drawing/2014/main" id="{729DA5A4-0317-934B-0BB9-6998F380AD70}"/>
              </a:ext>
            </a:extLst>
          </p:cNvPr>
          <p:cNvSpPr/>
          <p:nvPr/>
        </p:nvSpPr>
        <p:spPr>
          <a:xfrm>
            <a:off x="4592138" y="2540024"/>
            <a:ext cx="1014984" cy="425196"/>
          </a:xfrm>
          <a:prstGeom prst="rect">
            <a:avLst/>
          </a:prstGeom>
          <a:solidFill>
            <a:srgbClr val="E8F0FA"/>
          </a:solidFill>
          <a:ln w="19050">
            <a:solidFill>
              <a:srgbClr val="1F5C99"/>
            </a:solidFill>
            <a:prstDash val="solid"/>
          </a:ln>
        </p:spPr>
        <p:txBody>
          <a:bodyPr/>
          <a:lstStyle/>
          <a:p>
            <a:endParaRPr lang="en-US" sz="1350"/>
          </a:p>
        </p:txBody>
      </p:sp>
      <p:sp>
        <p:nvSpPr>
          <p:cNvPr id="139" name="Shape 29">
            <a:extLst>
              <a:ext uri="{FF2B5EF4-FFF2-40B4-BE49-F238E27FC236}">
                <a16:creationId xmlns:a16="http://schemas.microsoft.com/office/drawing/2014/main" id="{7E7BE6C2-D102-B2C6-F253-0C31A354158C}"/>
              </a:ext>
            </a:extLst>
          </p:cNvPr>
          <p:cNvSpPr/>
          <p:nvPr/>
        </p:nvSpPr>
        <p:spPr>
          <a:xfrm>
            <a:off x="4626428" y="2567456"/>
            <a:ext cx="150876" cy="150876"/>
          </a:xfrm>
          <a:prstGeom prst="ellipse">
            <a:avLst/>
          </a:prstGeom>
          <a:solidFill>
            <a:srgbClr val="1F5C99"/>
          </a:solidFill>
          <a:ln w="12700">
            <a:solidFill>
              <a:srgbClr val="1F5C99"/>
            </a:solidFill>
            <a:prstDash val="solid"/>
          </a:ln>
        </p:spPr>
        <p:txBody>
          <a:bodyPr/>
          <a:lstStyle/>
          <a:p>
            <a:endParaRPr lang="en-US" sz="1350"/>
          </a:p>
        </p:txBody>
      </p:sp>
      <p:sp>
        <p:nvSpPr>
          <p:cNvPr id="140" name="Text 30">
            <a:extLst>
              <a:ext uri="{FF2B5EF4-FFF2-40B4-BE49-F238E27FC236}">
                <a16:creationId xmlns:a16="http://schemas.microsoft.com/office/drawing/2014/main" id="{B8EE89EA-CAD5-1617-2A09-2E012F65E3EC}"/>
              </a:ext>
            </a:extLst>
          </p:cNvPr>
          <p:cNvSpPr/>
          <p:nvPr/>
        </p:nvSpPr>
        <p:spPr>
          <a:xfrm>
            <a:off x="4626428" y="2567456"/>
            <a:ext cx="150876" cy="150876"/>
          </a:xfrm>
          <a:prstGeom prst="rect">
            <a:avLst/>
          </a:prstGeom>
          <a:noFill/>
          <a:ln/>
        </p:spPr>
        <p:txBody>
          <a:bodyPr wrap="square" lIns="0" tIns="0" rIns="0" bIns="0" rtlCol="0" anchor="ctr"/>
          <a:lstStyle/>
          <a:p>
            <a:pPr algn="ctr"/>
            <a:r>
              <a:rPr lang="en-US" sz="563" b="1" dirty="0">
                <a:solidFill>
                  <a:srgbClr val="FFFFFF"/>
                </a:solidFill>
              </a:rPr>
              <a:t>3</a:t>
            </a:r>
            <a:endParaRPr lang="en-US" sz="563" dirty="0"/>
          </a:p>
        </p:txBody>
      </p:sp>
      <p:sp>
        <p:nvSpPr>
          <p:cNvPr id="141" name="Text 31">
            <a:extLst>
              <a:ext uri="{FF2B5EF4-FFF2-40B4-BE49-F238E27FC236}">
                <a16:creationId xmlns:a16="http://schemas.microsoft.com/office/drawing/2014/main" id="{4BA53ACC-77EC-B3A3-1517-D0B19CD28525}"/>
              </a:ext>
            </a:extLst>
          </p:cNvPr>
          <p:cNvSpPr/>
          <p:nvPr/>
        </p:nvSpPr>
        <p:spPr>
          <a:xfrm>
            <a:off x="4797878" y="2567456"/>
            <a:ext cx="774954" cy="192024"/>
          </a:xfrm>
          <a:prstGeom prst="rect">
            <a:avLst/>
          </a:prstGeom>
          <a:noFill/>
          <a:ln/>
        </p:spPr>
        <p:txBody>
          <a:bodyPr wrap="square" lIns="0" tIns="0" rIns="0" bIns="0" rtlCol="0" anchor="ctr"/>
          <a:lstStyle/>
          <a:p>
            <a:r>
              <a:rPr lang="en-US" sz="638" b="1" dirty="0">
                <a:solidFill>
                  <a:srgbClr val="333333"/>
                </a:solidFill>
                <a:latin typeface="Calibri" pitchFamily="34" charset="0"/>
                <a:ea typeface="Calibri" pitchFamily="34" charset="-122"/>
                <a:cs typeface="Calibri" pitchFamily="34" charset="-120"/>
              </a:rPr>
              <a:t>Triage &amp;</a:t>
            </a:r>
            <a:endParaRPr lang="en-US" sz="638" dirty="0"/>
          </a:p>
          <a:p>
            <a:r>
              <a:rPr lang="en-US" sz="638" b="1" dirty="0">
                <a:solidFill>
                  <a:srgbClr val="333333"/>
                </a:solidFill>
                <a:latin typeface="Calibri" pitchFamily="34" charset="0"/>
                <a:ea typeface="Calibri" pitchFamily="34" charset="-122"/>
                <a:cs typeface="Calibri" pitchFamily="34" charset="-120"/>
              </a:rPr>
              <a:t>Diagnose</a:t>
            </a:r>
            <a:endParaRPr lang="en-US" sz="638" dirty="0"/>
          </a:p>
        </p:txBody>
      </p:sp>
      <p:sp>
        <p:nvSpPr>
          <p:cNvPr id="142" name="Text 32">
            <a:extLst>
              <a:ext uri="{FF2B5EF4-FFF2-40B4-BE49-F238E27FC236}">
                <a16:creationId xmlns:a16="http://schemas.microsoft.com/office/drawing/2014/main" id="{EEDBE1EF-25BD-3212-92F1-6D0126529E5F}"/>
              </a:ext>
            </a:extLst>
          </p:cNvPr>
          <p:cNvSpPr/>
          <p:nvPr/>
        </p:nvSpPr>
        <p:spPr>
          <a:xfrm>
            <a:off x="4633286" y="2786912"/>
            <a:ext cx="932688" cy="150876"/>
          </a:xfrm>
          <a:prstGeom prst="rect">
            <a:avLst/>
          </a:prstGeom>
          <a:noFill/>
          <a:ln/>
        </p:spPr>
        <p:txBody>
          <a:bodyPr wrap="square" lIns="0" tIns="0" rIns="0" bIns="0" rtlCol="0" anchor="ctr"/>
          <a:lstStyle/>
          <a:p>
            <a:pPr algn="ctr"/>
            <a:r>
              <a:rPr lang="en-US" sz="525" dirty="0">
                <a:solidFill>
                  <a:srgbClr val="666666"/>
                </a:solidFill>
                <a:latin typeface="Calibri" pitchFamily="34" charset="0"/>
                <a:ea typeface="Calibri" pitchFamily="34" charset="-122"/>
                <a:cs typeface="Calibri" pitchFamily="34" charset="-120"/>
              </a:rPr>
              <a:t>Tier 1 → Tier 2</a:t>
            </a:r>
            <a:endParaRPr lang="en-US" sz="525" dirty="0"/>
          </a:p>
          <a:p>
            <a:pPr algn="ctr"/>
            <a:r>
              <a:rPr lang="en-US" sz="525" dirty="0">
                <a:solidFill>
                  <a:srgbClr val="666666"/>
                </a:solidFill>
                <a:latin typeface="Calibri" pitchFamily="34" charset="0"/>
                <a:ea typeface="Calibri" pitchFamily="34" charset="-122"/>
                <a:cs typeface="Calibri" pitchFamily="34" charset="-120"/>
              </a:rPr>
              <a:t>escalation</a:t>
            </a:r>
            <a:endParaRPr lang="en-US" sz="525" dirty="0"/>
          </a:p>
        </p:txBody>
      </p:sp>
      <p:sp>
        <p:nvSpPr>
          <p:cNvPr id="143" name="Shape 33">
            <a:extLst>
              <a:ext uri="{FF2B5EF4-FFF2-40B4-BE49-F238E27FC236}">
                <a16:creationId xmlns:a16="http://schemas.microsoft.com/office/drawing/2014/main" id="{850A2F85-B4E7-DECA-8E82-8245CB0F67A3}"/>
              </a:ext>
            </a:extLst>
          </p:cNvPr>
          <p:cNvSpPr/>
          <p:nvPr/>
        </p:nvSpPr>
        <p:spPr>
          <a:xfrm>
            <a:off x="5777593" y="3157244"/>
            <a:ext cx="1014984" cy="425196"/>
          </a:xfrm>
          <a:prstGeom prst="rect">
            <a:avLst/>
          </a:prstGeom>
          <a:solidFill>
            <a:srgbClr val="E8F0FA"/>
          </a:solidFill>
          <a:ln w="19050">
            <a:solidFill>
              <a:srgbClr val="1F5C99"/>
            </a:solidFill>
            <a:prstDash val="solid"/>
          </a:ln>
        </p:spPr>
        <p:txBody>
          <a:bodyPr/>
          <a:lstStyle/>
          <a:p>
            <a:endParaRPr lang="en-US" sz="1350"/>
          </a:p>
        </p:txBody>
      </p:sp>
      <p:sp>
        <p:nvSpPr>
          <p:cNvPr id="144" name="Shape 34">
            <a:extLst>
              <a:ext uri="{FF2B5EF4-FFF2-40B4-BE49-F238E27FC236}">
                <a16:creationId xmlns:a16="http://schemas.microsoft.com/office/drawing/2014/main" id="{C95BB010-8F70-EA13-F102-407F98D96002}"/>
              </a:ext>
            </a:extLst>
          </p:cNvPr>
          <p:cNvSpPr/>
          <p:nvPr/>
        </p:nvSpPr>
        <p:spPr>
          <a:xfrm>
            <a:off x="5811883" y="3184676"/>
            <a:ext cx="150876" cy="150876"/>
          </a:xfrm>
          <a:prstGeom prst="ellipse">
            <a:avLst/>
          </a:prstGeom>
          <a:solidFill>
            <a:srgbClr val="1F5C99"/>
          </a:solidFill>
          <a:ln w="12700">
            <a:solidFill>
              <a:srgbClr val="1F5C99"/>
            </a:solidFill>
            <a:prstDash val="solid"/>
          </a:ln>
        </p:spPr>
        <p:txBody>
          <a:bodyPr/>
          <a:lstStyle/>
          <a:p>
            <a:endParaRPr lang="en-US" sz="1350"/>
          </a:p>
        </p:txBody>
      </p:sp>
      <p:sp>
        <p:nvSpPr>
          <p:cNvPr id="145" name="Text 35">
            <a:extLst>
              <a:ext uri="{FF2B5EF4-FFF2-40B4-BE49-F238E27FC236}">
                <a16:creationId xmlns:a16="http://schemas.microsoft.com/office/drawing/2014/main" id="{B5409827-6C76-10ED-C4FD-DF8F255F5954}"/>
              </a:ext>
            </a:extLst>
          </p:cNvPr>
          <p:cNvSpPr/>
          <p:nvPr/>
        </p:nvSpPr>
        <p:spPr>
          <a:xfrm>
            <a:off x="5811883" y="3184676"/>
            <a:ext cx="150876" cy="150876"/>
          </a:xfrm>
          <a:prstGeom prst="rect">
            <a:avLst/>
          </a:prstGeom>
          <a:noFill/>
          <a:ln/>
        </p:spPr>
        <p:txBody>
          <a:bodyPr wrap="square" lIns="0" tIns="0" rIns="0" bIns="0" rtlCol="0" anchor="ctr"/>
          <a:lstStyle/>
          <a:p>
            <a:pPr algn="ctr"/>
            <a:r>
              <a:rPr lang="en-US" sz="563" b="1" dirty="0">
                <a:solidFill>
                  <a:srgbClr val="FFFFFF"/>
                </a:solidFill>
              </a:rPr>
              <a:t>4</a:t>
            </a:r>
            <a:endParaRPr lang="en-US" sz="563" dirty="0"/>
          </a:p>
        </p:txBody>
      </p:sp>
      <p:sp>
        <p:nvSpPr>
          <p:cNvPr id="146" name="Text 36">
            <a:extLst>
              <a:ext uri="{FF2B5EF4-FFF2-40B4-BE49-F238E27FC236}">
                <a16:creationId xmlns:a16="http://schemas.microsoft.com/office/drawing/2014/main" id="{02E31B44-A294-A289-7086-EBCA05BF53D0}"/>
              </a:ext>
            </a:extLst>
          </p:cNvPr>
          <p:cNvSpPr/>
          <p:nvPr/>
        </p:nvSpPr>
        <p:spPr>
          <a:xfrm>
            <a:off x="5983333" y="3184676"/>
            <a:ext cx="774954" cy="192024"/>
          </a:xfrm>
          <a:prstGeom prst="rect">
            <a:avLst/>
          </a:prstGeom>
          <a:noFill/>
          <a:ln/>
        </p:spPr>
        <p:txBody>
          <a:bodyPr wrap="square" lIns="0" tIns="0" rIns="0" bIns="0" rtlCol="0" anchor="ctr"/>
          <a:lstStyle/>
          <a:p>
            <a:r>
              <a:rPr lang="en-US" sz="638" b="1" dirty="0">
                <a:solidFill>
                  <a:srgbClr val="333333"/>
                </a:solidFill>
                <a:latin typeface="Calibri" pitchFamily="34" charset="0"/>
                <a:ea typeface="Calibri" pitchFamily="34" charset="-122"/>
                <a:cs typeface="Calibri" pitchFamily="34" charset="-120"/>
              </a:rPr>
              <a:t>Root Cause</a:t>
            </a:r>
            <a:endParaRPr lang="en-US" sz="638" dirty="0"/>
          </a:p>
          <a:p>
            <a:r>
              <a:rPr lang="en-US" sz="638" b="1" dirty="0">
                <a:solidFill>
                  <a:srgbClr val="333333"/>
                </a:solidFill>
                <a:latin typeface="Calibri" pitchFamily="34" charset="0"/>
                <a:ea typeface="Calibri" pitchFamily="34" charset="-122"/>
                <a:cs typeface="Calibri" pitchFamily="34" charset="-120"/>
              </a:rPr>
              <a:t>Analysis</a:t>
            </a:r>
            <a:endParaRPr lang="en-US" sz="638" dirty="0"/>
          </a:p>
        </p:txBody>
      </p:sp>
      <p:sp>
        <p:nvSpPr>
          <p:cNvPr id="147" name="Text 37">
            <a:extLst>
              <a:ext uri="{FF2B5EF4-FFF2-40B4-BE49-F238E27FC236}">
                <a16:creationId xmlns:a16="http://schemas.microsoft.com/office/drawing/2014/main" id="{5667A7C3-3678-3819-0EAC-966C6C45C942}"/>
              </a:ext>
            </a:extLst>
          </p:cNvPr>
          <p:cNvSpPr/>
          <p:nvPr/>
        </p:nvSpPr>
        <p:spPr>
          <a:xfrm>
            <a:off x="5818741" y="3404132"/>
            <a:ext cx="932688" cy="150876"/>
          </a:xfrm>
          <a:prstGeom prst="rect">
            <a:avLst/>
          </a:prstGeom>
          <a:noFill/>
          <a:ln/>
        </p:spPr>
        <p:txBody>
          <a:bodyPr wrap="square" lIns="0" tIns="0" rIns="0" bIns="0" rtlCol="0" anchor="ctr"/>
          <a:lstStyle/>
          <a:p>
            <a:pPr algn="ctr"/>
            <a:r>
              <a:rPr lang="en-US" sz="525" dirty="0">
                <a:solidFill>
                  <a:srgbClr val="666666"/>
                </a:solidFill>
                <a:latin typeface="Calibri" pitchFamily="34" charset="0"/>
                <a:ea typeface="Calibri" pitchFamily="34" charset="-122"/>
                <a:cs typeface="Calibri" pitchFamily="34" charset="-120"/>
              </a:rPr>
              <a:t>Network Eng</a:t>
            </a:r>
            <a:endParaRPr lang="en-US" sz="525" dirty="0"/>
          </a:p>
          <a:p>
            <a:pPr algn="ctr"/>
            <a:r>
              <a:rPr lang="en-US" sz="525" dirty="0">
                <a:solidFill>
                  <a:srgbClr val="666666"/>
                </a:solidFill>
                <a:latin typeface="Calibri" pitchFamily="34" charset="0"/>
                <a:ea typeface="Calibri" pitchFamily="34" charset="-122"/>
                <a:cs typeface="Calibri" pitchFamily="34" charset="-120"/>
              </a:rPr>
              <a:t>isolation &amp; analysis</a:t>
            </a:r>
            <a:endParaRPr lang="en-US" sz="525" dirty="0"/>
          </a:p>
        </p:txBody>
      </p:sp>
      <p:sp>
        <p:nvSpPr>
          <p:cNvPr id="148" name="Shape 38">
            <a:extLst>
              <a:ext uri="{FF2B5EF4-FFF2-40B4-BE49-F238E27FC236}">
                <a16:creationId xmlns:a16="http://schemas.microsoft.com/office/drawing/2014/main" id="{BEFB695B-68B7-C507-0DD2-CCA4922F0706}"/>
              </a:ext>
            </a:extLst>
          </p:cNvPr>
          <p:cNvSpPr/>
          <p:nvPr/>
        </p:nvSpPr>
        <p:spPr>
          <a:xfrm>
            <a:off x="6963047" y="3774464"/>
            <a:ext cx="1014984" cy="425196"/>
          </a:xfrm>
          <a:prstGeom prst="rect">
            <a:avLst/>
          </a:prstGeom>
          <a:solidFill>
            <a:srgbClr val="E8F0FA"/>
          </a:solidFill>
          <a:ln w="19050">
            <a:solidFill>
              <a:srgbClr val="1F5C99"/>
            </a:solidFill>
            <a:prstDash val="solid"/>
          </a:ln>
        </p:spPr>
        <p:txBody>
          <a:bodyPr/>
          <a:lstStyle/>
          <a:p>
            <a:endParaRPr lang="en-US" sz="1350"/>
          </a:p>
        </p:txBody>
      </p:sp>
      <p:sp>
        <p:nvSpPr>
          <p:cNvPr id="149" name="Shape 39">
            <a:extLst>
              <a:ext uri="{FF2B5EF4-FFF2-40B4-BE49-F238E27FC236}">
                <a16:creationId xmlns:a16="http://schemas.microsoft.com/office/drawing/2014/main" id="{BF2F778A-8A15-DEAC-2851-CD9BBA699DFD}"/>
              </a:ext>
            </a:extLst>
          </p:cNvPr>
          <p:cNvSpPr/>
          <p:nvPr/>
        </p:nvSpPr>
        <p:spPr>
          <a:xfrm>
            <a:off x="6997337" y="3801896"/>
            <a:ext cx="150876" cy="150876"/>
          </a:xfrm>
          <a:prstGeom prst="ellipse">
            <a:avLst/>
          </a:prstGeom>
          <a:solidFill>
            <a:srgbClr val="1F5C99"/>
          </a:solidFill>
          <a:ln w="12700">
            <a:solidFill>
              <a:srgbClr val="1F5C99"/>
            </a:solidFill>
            <a:prstDash val="solid"/>
          </a:ln>
        </p:spPr>
        <p:txBody>
          <a:bodyPr/>
          <a:lstStyle/>
          <a:p>
            <a:endParaRPr lang="en-US" sz="1350"/>
          </a:p>
        </p:txBody>
      </p:sp>
      <p:sp>
        <p:nvSpPr>
          <p:cNvPr id="150" name="Text 40">
            <a:extLst>
              <a:ext uri="{FF2B5EF4-FFF2-40B4-BE49-F238E27FC236}">
                <a16:creationId xmlns:a16="http://schemas.microsoft.com/office/drawing/2014/main" id="{18DDAD83-E23A-9593-7BD4-6CC71E4258B4}"/>
              </a:ext>
            </a:extLst>
          </p:cNvPr>
          <p:cNvSpPr/>
          <p:nvPr/>
        </p:nvSpPr>
        <p:spPr>
          <a:xfrm>
            <a:off x="6997337" y="3801896"/>
            <a:ext cx="150876" cy="150876"/>
          </a:xfrm>
          <a:prstGeom prst="rect">
            <a:avLst/>
          </a:prstGeom>
          <a:noFill/>
          <a:ln/>
        </p:spPr>
        <p:txBody>
          <a:bodyPr wrap="square" lIns="0" tIns="0" rIns="0" bIns="0" rtlCol="0" anchor="ctr"/>
          <a:lstStyle/>
          <a:p>
            <a:pPr algn="ctr"/>
            <a:r>
              <a:rPr lang="en-US" sz="563" b="1" dirty="0">
                <a:solidFill>
                  <a:srgbClr val="FFFFFF"/>
                </a:solidFill>
              </a:rPr>
              <a:t>5</a:t>
            </a:r>
            <a:endParaRPr lang="en-US" sz="563" dirty="0"/>
          </a:p>
        </p:txBody>
      </p:sp>
      <p:sp>
        <p:nvSpPr>
          <p:cNvPr id="151" name="Text 41">
            <a:extLst>
              <a:ext uri="{FF2B5EF4-FFF2-40B4-BE49-F238E27FC236}">
                <a16:creationId xmlns:a16="http://schemas.microsoft.com/office/drawing/2014/main" id="{69181316-DC94-9849-3295-82C043FEC1EF}"/>
              </a:ext>
            </a:extLst>
          </p:cNvPr>
          <p:cNvSpPr/>
          <p:nvPr/>
        </p:nvSpPr>
        <p:spPr>
          <a:xfrm>
            <a:off x="7168787" y="3801896"/>
            <a:ext cx="774954" cy="192024"/>
          </a:xfrm>
          <a:prstGeom prst="rect">
            <a:avLst/>
          </a:prstGeom>
          <a:noFill/>
          <a:ln/>
        </p:spPr>
        <p:txBody>
          <a:bodyPr wrap="square" lIns="0" tIns="0" rIns="0" bIns="0" rtlCol="0" anchor="ctr"/>
          <a:lstStyle/>
          <a:p>
            <a:r>
              <a:rPr lang="en-US" sz="638" b="1" dirty="0">
                <a:solidFill>
                  <a:srgbClr val="333333"/>
                </a:solidFill>
                <a:latin typeface="Calibri" pitchFamily="34" charset="0"/>
                <a:ea typeface="Calibri" pitchFamily="34" charset="-122"/>
                <a:cs typeface="Calibri" pitchFamily="34" charset="-120"/>
              </a:rPr>
              <a:t>Cyber</a:t>
            </a:r>
            <a:endParaRPr lang="en-US" sz="638" dirty="0"/>
          </a:p>
          <a:p>
            <a:r>
              <a:rPr lang="en-US" sz="638" b="1" dirty="0">
                <a:solidFill>
                  <a:srgbClr val="333333"/>
                </a:solidFill>
                <a:latin typeface="Calibri" pitchFamily="34" charset="0"/>
                <a:ea typeface="Calibri" pitchFamily="34" charset="-122"/>
                <a:cs typeface="Calibri" pitchFamily="34" charset="-120"/>
              </a:rPr>
              <a:t>Review</a:t>
            </a:r>
            <a:endParaRPr lang="en-US" sz="638" dirty="0"/>
          </a:p>
        </p:txBody>
      </p:sp>
      <p:sp>
        <p:nvSpPr>
          <p:cNvPr id="152" name="Text 42">
            <a:extLst>
              <a:ext uri="{FF2B5EF4-FFF2-40B4-BE49-F238E27FC236}">
                <a16:creationId xmlns:a16="http://schemas.microsoft.com/office/drawing/2014/main" id="{21777EFB-2C1A-BDEE-A764-3FF4F20F5965}"/>
              </a:ext>
            </a:extLst>
          </p:cNvPr>
          <p:cNvSpPr/>
          <p:nvPr/>
        </p:nvSpPr>
        <p:spPr>
          <a:xfrm>
            <a:off x="7004195" y="4021352"/>
            <a:ext cx="932688" cy="150876"/>
          </a:xfrm>
          <a:prstGeom prst="rect">
            <a:avLst/>
          </a:prstGeom>
          <a:noFill/>
          <a:ln/>
        </p:spPr>
        <p:txBody>
          <a:bodyPr wrap="square" lIns="0" tIns="0" rIns="0" bIns="0" rtlCol="0" anchor="ctr"/>
          <a:lstStyle/>
          <a:p>
            <a:pPr algn="ctr"/>
            <a:r>
              <a:rPr lang="en-US" sz="525" dirty="0">
                <a:solidFill>
                  <a:srgbClr val="666666"/>
                </a:solidFill>
                <a:latin typeface="Calibri" pitchFamily="34" charset="0"/>
                <a:ea typeface="Calibri" pitchFamily="34" charset="-122"/>
                <a:cs typeface="Calibri" pitchFamily="34" charset="-120"/>
              </a:rPr>
              <a:t>ISSO/ISSM</a:t>
            </a:r>
            <a:endParaRPr lang="en-US" sz="525" dirty="0"/>
          </a:p>
          <a:p>
            <a:pPr algn="ctr"/>
            <a:r>
              <a:rPr lang="en-US" sz="525" dirty="0">
                <a:solidFill>
                  <a:srgbClr val="666666"/>
                </a:solidFill>
                <a:latin typeface="Calibri" pitchFamily="34" charset="0"/>
                <a:ea typeface="Calibri" pitchFamily="34" charset="-122"/>
                <a:cs typeface="Calibri" pitchFamily="34" charset="-120"/>
              </a:rPr>
              <a:t>security assessment</a:t>
            </a:r>
            <a:endParaRPr lang="en-US" sz="525" dirty="0"/>
          </a:p>
        </p:txBody>
      </p:sp>
      <p:sp>
        <p:nvSpPr>
          <p:cNvPr id="153" name="Shape 43">
            <a:extLst>
              <a:ext uri="{FF2B5EF4-FFF2-40B4-BE49-F238E27FC236}">
                <a16:creationId xmlns:a16="http://schemas.microsoft.com/office/drawing/2014/main" id="{5E7A3E7E-DF89-32A6-E9E1-28A25E2EED3D}"/>
              </a:ext>
            </a:extLst>
          </p:cNvPr>
          <p:cNvSpPr/>
          <p:nvPr/>
        </p:nvSpPr>
        <p:spPr>
          <a:xfrm>
            <a:off x="8148502" y="4391684"/>
            <a:ext cx="1014984" cy="425196"/>
          </a:xfrm>
          <a:prstGeom prst="rect">
            <a:avLst/>
          </a:prstGeom>
          <a:solidFill>
            <a:srgbClr val="E8F0FA"/>
          </a:solidFill>
          <a:ln w="19050">
            <a:solidFill>
              <a:srgbClr val="1F5C99"/>
            </a:solidFill>
            <a:prstDash val="solid"/>
          </a:ln>
        </p:spPr>
        <p:txBody>
          <a:bodyPr/>
          <a:lstStyle/>
          <a:p>
            <a:endParaRPr lang="en-US" sz="1350"/>
          </a:p>
        </p:txBody>
      </p:sp>
      <p:sp>
        <p:nvSpPr>
          <p:cNvPr id="154" name="Shape 44">
            <a:extLst>
              <a:ext uri="{FF2B5EF4-FFF2-40B4-BE49-F238E27FC236}">
                <a16:creationId xmlns:a16="http://schemas.microsoft.com/office/drawing/2014/main" id="{A067A84D-FBD0-5DCE-01EA-BB06F6161C19}"/>
              </a:ext>
            </a:extLst>
          </p:cNvPr>
          <p:cNvSpPr/>
          <p:nvPr/>
        </p:nvSpPr>
        <p:spPr>
          <a:xfrm>
            <a:off x="8182792" y="4419116"/>
            <a:ext cx="150876" cy="150876"/>
          </a:xfrm>
          <a:prstGeom prst="ellipse">
            <a:avLst/>
          </a:prstGeom>
          <a:solidFill>
            <a:srgbClr val="1F5C99"/>
          </a:solidFill>
          <a:ln w="12700">
            <a:solidFill>
              <a:srgbClr val="1F5C99"/>
            </a:solidFill>
            <a:prstDash val="solid"/>
          </a:ln>
        </p:spPr>
        <p:txBody>
          <a:bodyPr/>
          <a:lstStyle/>
          <a:p>
            <a:endParaRPr lang="en-US" sz="1350"/>
          </a:p>
        </p:txBody>
      </p:sp>
      <p:sp>
        <p:nvSpPr>
          <p:cNvPr id="155" name="Text 45">
            <a:extLst>
              <a:ext uri="{FF2B5EF4-FFF2-40B4-BE49-F238E27FC236}">
                <a16:creationId xmlns:a16="http://schemas.microsoft.com/office/drawing/2014/main" id="{3C85BBDE-4CC4-F90A-01AE-914C37D2C4A3}"/>
              </a:ext>
            </a:extLst>
          </p:cNvPr>
          <p:cNvSpPr/>
          <p:nvPr/>
        </p:nvSpPr>
        <p:spPr>
          <a:xfrm>
            <a:off x="8182792" y="4419116"/>
            <a:ext cx="150876" cy="150876"/>
          </a:xfrm>
          <a:prstGeom prst="rect">
            <a:avLst/>
          </a:prstGeom>
          <a:noFill/>
          <a:ln/>
        </p:spPr>
        <p:txBody>
          <a:bodyPr wrap="square" lIns="0" tIns="0" rIns="0" bIns="0" rtlCol="0" anchor="ctr"/>
          <a:lstStyle/>
          <a:p>
            <a:pPr algn="ctr"/>
            <a:r>
              <a:rPr lang="en-US" sz="563" b="1" dirty="0">
                <a:solidFill>
                  <a:srgbClr val="FFFFFF"/>
                </a:solidFill>
              </a:rPr>
              <a:t>6</a:t>
            </a:r>
            <a:endParaRPr lang="en-US" sz="563" dirty="0"/>
          </a:p>
        </p:txBody>
      </p:sp>
      <p:sp>
        <p:nvSpPr>
          <p:cNvPr id="156" name="Text 46">
            <a:extLst>
              <a:ext uri="{FF2B5EF4-FFF2-40B4-BE49-F238E27FC236}">
                <a16:creationId xmlns:a16="http://schemas.microsoft.com/office/drawing/2014/main" id="{90DD0617-EC1C-7D16-3E8A-5DAB9F72749D}"/>
              </a:ext>
            </a:extLst>
          </p:cNvPr>
          <p:cNvSpPr/>
          <p:nvPr/>
        </p:nvSpPr>
        <p:spPr>
          <a:xfrm>
            <a:off x="8354242" y="4419116"/>
            <a:ext cx="774954" cy="192024"/>
          </a:xfrm>
          <a:prstGeom prst="rect">
            <a:avLst/>
          </a:prstGeom>
          <a:noFill/>
          <a:ln/>
        </p:spPr>
        <p:txBody>
          <a:bodyPr wrap="square" lIns="0" tIns="0" rIns="0" bIns="0" rtlCol="0" anchor="ctr"/>
          <a:lstStyle/>
          <a:p>
            <a:r>
              <a:rPr lang="en-US" sz="638" b="1" dirty="0">
                <a:solidFill>
                  <a:srgbClr val="333333"/>
                </a:solidFill>
                <a:latin typeface="Calibri" pitchFamily="34" charset="0"/>
                <a:ea typeface="Calibri" pitchFamily="34" charset="-122"/>
                <a:cs typeface="Calibri" pitchFamily="34" charset="-120"/>
              </a:rPr>
              <a:t>Change</a:t>
            </a:r>
            <a:endParaRPr lang="en-US" sz="638" dirty="0"/>
          </a:p>
          <a:p>
            <a:r>
              <a:rPr lang="en-US" sz="638" b="1" dirty="0">
                <a:solidFill>
                  <a:srgbClr val="333333"/>
                </a:solidFill>
                <a:latin typeface="Calibri" pitchFamily="34" charset="0"/>
                <a:ea typeface="Calibri" pitchFamily="34" charset="-122"/>
                <a:cs typeface="Calibri" pitchFamily="34" charset="-120"/>
              </a:rPr>
              <a:t>Authorization</a:t>
            </a:r>
            <a:endParaRPr lang="en-US" sz="638" dirty="0"/>
          </a:p>
        </p:txBody>
      </p:sp>
      <p:sp>
        <p:nvSpPr>
          <p:cNvPr id="157" name="Text 47">
            <a:extLst>
              <a:ext uri="{FF2B5EF4-FFF2-40B4-BE49-F238E27FC236}">
                <a16:creationId xmlns:a16="http://schemas.microsoft.com/office/drawing/2014/main" id="{AE784F1A-581E-3E6F-08DC-359625C40C9A}"/>
              </a:ext>
            </a:extLst>
          </p:cNvPr>
          <p:cNvSpPr/>
          <p:nvPr/>
        </p:nvSpPr>
        <p:spPr>
          <a:xfrm>
            <a:off x="8189650" y="4638572"/>
            <a:ext cx="932688" cy="150876"/>
          </a:xfrm>
          <a:prstGeom prst="rect">
            <a:avLst/>
          </a:prstGeom>
          <a:noFill/>
          <a:ln/>
        </p:spPr>
        <p:txBody>
          <a:bodyPr wrap="square" lIns="0" tIns="0" rIns="0" bIns="0" rtlCol="0" anchor="ctr"/>
          <a:lstStyle/>
          <a:p>
            <a:pPr algn="ctr"/>
            <a:r>
              <a:rPr lang="en-US" sz="525" dirty="0">
                <a:solidFill>
                  <a:srgbClr val="666666"/>
                </a:solidFill>
                <a:latin typeface="Calibri" pitchFamily="34" charset="0"/>
                <a:ea typeface="Calibri" pitchFamily="34" charset="-122"/>
                <a:cs typeface="Calibri" pitchFamily="34" charset="-120"/>
              </a:rPr>
              <a:t>CCB approval or</a:t>
            </a:r>
            <a:endParaRPr lang="en-US" sz="525" dirty="0"/>
          </a:p>
          <a:p>
            <a:pPr algn="ctr"/>
            <a:r>
              <a:rPr lang="en-US" sz="525" dirty="0">
                <a:solidFill>
                  <a:srgbClr val="666666"/>
                </a:solidFill>
                <a:latin typeface="Calibri" pitchFamily="34" charset="0"/>
                <a:ea typeface="Calibri" pitchFamily="34" charset="-122"/>
                <a:cs typeface="Calibri" pitchFamily="34" charset="-120"/>
              </a:rPr>
              <a:t>EMER waiver</a:t>
            </a:r>
            <a:endParaRPr lang="en-US" sz="525" dirty="0"/>
          </a:p>
        </p:txBody>
      </p:sp>
      <p:sp>
        <p:nvSpPr>
          <p:cNvPr id="158" name="Shape 48">
            <a:extLst>
              <a:ext uri="{FF2B5EF4-FFF2-40B4-BE49-F238E27FC236}">
                <a16:creationId xmlns:a16="http://schemas.microsoft.com/office/drawing/2014/main" id="{5CD1AF43-6187-151E-C1A5-D68B64F5BBA3}"/>
              </a:ext>
            </a:extLst>
          </p:cNvPr>
          <p:cNvSpPr/>
          <p:nvPr/>
        </p:nvSpPr>
        <p:spPr>
          <a:xfrm>
            <a:off x="9333956" y="3157244"/>
            <a:ext cx="1014984" cy="425196"/>
          </a:xfrm>
          <a:prstGeom prst="rect">
            <a:avLst/>
          </a:prstGeom>
          <a:solidFill>
            <a:srgbClr val="E8F0FA"/>
          </a:solidFill>
          <a:ln w="19050">
            <a:solidFill>
              <a:srgbClr val="1F5C99"/>
            </a:solidFill>
            <a:prstDash val="solid"/>
          </a:ln>
        </p:spPr>
        <p:txBody>
          <a:bodyPr/>
          <a:lstStyle/>
          <a:p>
            <a:endParaRPr lang="en-US" sz="1350"/>
          </a:p>
        </p:txBody>
      </p:sp>
      <p:sp>
        <p:nvSpPr>
          <p:cNvPr id="159" name="Shape 49">
            <a:extLst>
              <a:ext uri="{FF2B5EF4-FFF2-40B4-BE49-F238E27FC236}">
                <a16:creationId xmlns:a16="http://schemas.microsoft.com/office/drawing/2014/main" id="{5AF3B63A-FAC1-8410-00AE-8B025FA98638}"/>
              </a:ext>
            </a:extLst>
          </p:cNvPr>
          <p:cNvSpPr/>
          <p:nvPr/>
        </p:nvSpPr>
        <p:spPr>
          <a:xfrm>
            <a:off x="9368246" y="3184676"/>
            <a:ext cx="150876" cy="150876"/>
          </a:xfrm>
          <a:prstGeom prst="ellipse">
            <a:avLst/>
          </a:prstGeom>
          <a:solidFill>
            <a:srgbClr val="1F5C99"/>
          </a:solidFill>
          <a:ln w="12700">
            <a:solidFill>
              <a:srgbClr val="1F5C99"/>
            </a:solidFill>
            <a:prstDash val="solid"/>
          </a:ln>
        </p:spPr>
        <p:txBody>
          <a:bodyPr/>
          <a:lstStyle/>
          <a:p>
            <a:endParaRPr lang="en-US" sz="1350"/>
          </a:p>
        </p:txBody>
      </p:sp>
      <p:sp>
        <p:nvSpPr>
          <p:cNvPr id="160" name="Text 50">
            <a:extLst>
              <a:ext uri="{FF2B5EF4-FFF2-40B4-BE49-F238E27FC236}">
                <a16:creationId xmlns:a16="http://schemas.microsoft.com/office/drawing/2014/main" id="{66162669-32F6-C390-79B7-7DD67E09ADCB}"/>
              </a:ext>
            </a:extLst>
          </p:cNvPr>
          <p:cNvSpPr/>
          <p:nvPr/>
        </p:nvSpPr>
        <p:spPr>
          <a:xfrm>
            <a:off x="9368246" y="3184676"/>
            <a:ext cx="150876" cy="150876"/>
          </a:xfrm>
          <a:prstGeom prst="rect">
            <a:avLst/>
          </a:prstGeom>
          <a:noFill/>
          <a:ln/>
        </p:spPr>
        <p:txBody>
          <a:bodyPr wrap="square" lIns="0" tIns="0" rIns="0" bIns="0" rtlCol="0" anchor="ctr"/>
          <a:lstStyle/>
          <a:p>
            <a:pPr algn="ctr"/>
            <a:r>
              <a:rPr lang="en-US" sz="563" b="1" dirty="0">
                <a:solidFill>
                  <a:srgbClr val="FFFFFF"/>
                </a:solidFill>
              </a:rPr>
              <a:t>7</a:t>
            </a:r>
            <a:endParaRPr lang="en-US" sz="563" dirty="0"/>
          </a:p>
        </p:txBody>
      </p:sp>
      <p:sp>
        <p:nvSpPr>
          <p:cNvPr id="161" name="Text 51">
            <a:extLst>
              <a:ext uri="{FF2B5EF4-FFF2-40B4-BE49-F238E27FC236}">
                <a16:creationId xmlns:a16="http://schemas.microsoft.com/office/drawing/2014/main" id="{4C9257C3-F027-E7F1-8E12-36F5095EE356}"/>
              </a:ext>
            </a:extLst>
          </p:cNvPr>
          <p:cNvSpPr/>
          <p:nvPr/>
        </p:nvSpPr>
        <p:spPr>
          <a:xfrm>
            <a:off x="9539696" y="3184676"/>
            <a:ext cx="774954" cy="192024"/>
          </a:xfrm>
          <a:prstGeom prst="rect">
            <a:avLst/>
          </a:prstGeom>
          <a:noFill/>
          <a:ln/>
        </p:spPr>
        <p:txBody>
          <a:bodyPr wrap="square" lIns="0" tIns="0" rIns="0" bIns="0" rtlCol="0" anchor="ctr"/>
          <a:lstStyle/>
          <a:p>
            <a:r>
              <a:rPr lang="en-US" sz="638" b="1" dirty="0">
                <a:solidFill>
                  <a:srgbClr val="333333"/>
                </a:solidFill>
                <a:latin typeface="Calibri" pitchFamily="34" charset="0"/>
                <a:ea typeface="Calibri" pitchFamily="34" charset="-122"/>
                <a:cs typeface="Calibri" pitchFamily="34" charset="-120"/>
              </a:rPr>
              <a:t>Restore &amp;</a:t>
            </a:r>
            <a:endParaRPr lang="en-US" sz="638" dirty="0"/>
          </a:p>
          <a:p>
            <a:r>
              <a:rPr lang="en-US" sz="638" b="1" dirty="0">
                <a:solidFill>
                  <a:srgbClr val="333333"/>
                </a:solidFill>
                <a:latin typeface="Calibri" pitchFamily="34" charset="0"/>
                <a:ea typeface="Calibri" pitchFamily="34" charset="-122"/>
                <a:cs typeface="Calibri" pitchFamily="34" charset="-120"/>
              </a:rPr>
              <a:t>Validate</a:t>
            </a:r>
            <a:endParaRPr lang="en-US" sz="638" dirty="0"/>
          </a:p>
        </p:txBody>
      </p:sp>
      <p:sp>
        <p:nvSpPr>
          <p:cNvPr id="162" name="Text 52">
            <a:extLst>
              <a:ext uri="{FF2B5EF4-FFF2-40B4-BE49-F238E27FC236}">
                <a16:creationId xmlns:a16="http://schemas.microsoft.com/office/drawing/2014/main" id="{F2F8EEFF-7027-3413-F7B0-BBC0CEF4248F}"/>
              </a:ext>
            </a:extLst>
          </p:cNvPr>
          <p:cNvSpPr/>
          <p:nvPr/>
        </p:nvSpPr>
        <p:spPr>
          <a:xfrm>
            <a:off x="9375104" y="3404132"/>
            <a:ext cx="932688" cy="150876"/>
          </a:xfrm>
          <a:prstGeom prst="rect">
            <a:avLst/>
          </a:prstGeom>
          <a:noFill/>
          <a:ln/>
        </p:spPr>
        <p:txBody>
          <a:bodyPr wrap="square" lIns="0" tIns="0" rIns="0" bIns="0" rtlCol="0" anchor="ctr"/>
          <a:lstStyle/>
          <a:p>
            <a:pPr algn="ctr"/>
            <a:r>
              <a:rPr lang="en-US" sz="525" dirty="0">
                <a:solidFill>
                  <a:srgbClr val="666666"/>
                </a:solidFill>
                <a:latin typeface="Calibri" pitchFamily="34" charset="0"/>
                <a:ea typeface="Calibri" pitchFamily="34" charset="-122"/>
                <a:cs typeface="Calibri" pitchFamily="34" charset="-120"/>
              </a:rPr>
              <a:t>Implement fix</a:t>
            </a:r>
            <a:endParaRPr lang="en-US" sz="525" dirty="0"/>
          </a:p>
          <a:p>
            <a:pPr algn="ctr"/>
            <a:r>
              <a:rPr lang="en-US" sz="525" dirty="0">
                <a:solidFill>
                  <a:srgbClr val="666666"/>
                </a:solidFill>
                <a:latin typeface="Calibri" pitchFamily="34" charset="0"/>
                <a:ea typeface="Calibri" pitchFamily="34" charset="-122"/>
                <a:cs typeface="Calibri" pitchFamily="34" charset="-120"/>
              </a:rPr>
              <a:t>verify &amp; close</a:t>
            </a:r>
            <a:endParaRPr lang="en-US" sz="525" dirty="0"/>
          </a:p>
        </p:txBody>
      </p:sp>
      <p:sp>
        <p:nvSpPr>
          <p:cNvPr id="163" name="Shape 53">
            <a:extLst>
              <a:ext uri="{FF2B5EF4-FFF2-40B4-BE49-F238E27FC236}">
                <a16:creationId xmlns:a16="http://schemas.microsoft.com/office/drawing/2014/main" id="{B74FD8F6-CC53-E83B-A4EA-3053ED2C69BA}"/>
              </a:ext>
            </a:extLst>
          </p:cNvPr>
          <p:cNvSpPr/>
          <p:nvPr/>
        </p:nvSpPr>
        <p:spPr>
          <a:xfrm>
            <a:off x="3236215" y="2135402"/>
            <a:ext cx="85235" cy="0"/>
          </a:xfrm>
          <a:prstGeom prst="line">
            <a:avLst/>
          </a:prstGeom>
          <a:noFill/>
          <a:ln w="19050">
            <a:solidFill>
              <a:srgbClr val="333333"/>
            </a:solidFill>
            <a:prstDash val="solid"/>
          </a:ln>
        </p:spPr>
        <p:txBody>
          <a:bodyPr/>
          <a:lstStyle/>
          <a:p>
            <a:endParaRPr lang="en-US" sz="1350"/>
          </a:p>
        </p:txBody>
      </p:sp>
      <p:sp>
        <p:nvSpPr>
          <p:cNvPr id="164" name="Shape 54">
            <a:extLst>
              <a:ext uri="{FF2B5EF4-FFF2-40B4-BE49-F238E27FC236}">
                <a16:creationId xmlns:a16="http://schemas.microsoft.com/office/drawing/2014/main" id="{9A378A9F-30B8-FC63-EF19-9977A2AA4EB1}"/>
              </a:ext>
            </a:extLst>
          </p:cNvPr>
          <p:cNvSpPr/>
          <p:nvPr/>
        </p:nvSpPr>
        <p:spPr>
          <a:xfrm>
            <a:off x="3321449" y="2135402"/>
            <a:ext cx="0" cy="651510"/>
          </a:xfrm>
          <a:prstGeom prst="line">
            <a:avLst/>
          </a:prstGeom>
          <a:noFill/>
          <a:ln w="19050">
            <a:solidFill>
              <a:srgbClr val="333333"/>
            </a:solidFill>
            <a:prstDash val="solid"/>
          </a:ln>
        </p:spPr>
        <p:txBody>
          <a:bodyPr/>
          <a:lstStyle/>
          <a:p>
            <a:endParaRPr lang="en-US" sz="1350"/>
          </a:p>
        </p:txBody>
      </p:sp>
      <p:sp>
        <p:nvSpPr>
          <p:cNvPr id="165" name="Shape 55">
            <a:extLst>
              <a:ext uri="{FF2B5EF4-FFF2-40B4-BE49-F238E27FC236}">
                <a16:creationId xmlns:a16="http://schemas.microsoft.com/office/drawing/2014/main" id="{9BD3C8AE-90BF-BBCE-C65C-E66F0C2EB28F}"/>
              </a:ext>
            </a:extLst>
          </p:cNvPr>
          <p:cNvSpPr/>
          <p:nvPr/>
        </p:nvSpPr>
        <p:spPr>
          <a:xfrm>
            <a:off x="3321450" y="2752622"/>
            <a:ext cx="85235" cy="0"/>
          </a:xfrm>
          <a:prstGeom prst="line">
            <a:avLst/>
          </a:prstGeom>
          <a:noFill/>
          <a:ln w="19050">
            <a:solidFill>
              <a:srgbClr val="333333"/>
            </a:solidFill>
            <a:prstDash val="solid"/>
          </a:ln>
        </p:spPr>
        <p:txBody>
          <a:bodyPr/>
          <a:lstStyle/>
          <a:p>
            <a:endParaRPr lang="en-US" sz="1350"/>
          </a:p>
        </p:txBody>
      </p:sp>
      <p:sp>
        <p:nvSpPr>
          <p:cNvPr id="166" name="Shape 56">
            <a:extLst>
              <a:ext uri="{FF2B5EF4-FFF2-40B4-BE49-F238E27FC236}">
                <a16:creationId xmlns:a16="http://schemas.microsoft.com/office/drawing/2014/main" id="{94ED6734-BC76-3616-A7C6-52523A9F77CC}"/>
              </a:ext>
            </a:extLst>
          </p:cNvPr>
          <p:cNvSpPr/>
          <p:nvPr/>
        </p:nvSpPr>
        <p:spPr>
          <a:xfrm>
            <a:off x="3328308" y="2704616"/>
            <a:ext cx="68580" cy="109728"/>
          </a:xfrm>
          <a:prstGeom prst="rect">
            <a:avLst/>
          </a:prstGeom>
          <a:solidFill>
            <a:srgbClr val="333333"/>
          </a:solidFill>
          <a:ln w="12700">
            <a:solidFill>
              <a:srgbClr val="333333"/>
            </a:solidFill>
            <a:prstDash val="solid"/>
          </a:ln>
        </p:spPr>
        <p:txBody>
          <a:bodyPr/>
          <a:lstStyle/>
          <a:p>
            <a:endParaRPr lang="en-US" sz="1350"/>
          </a:p>
        </p:txBody>
      </p:sp>
      <p:sp>
        <p:nvSpPr>
          <p:cNvPr id="167" name="Shape 57">
            <a:extLst>
              <a:ext uri="{FF2B5EF4-FFF2-40B4-BE49-F238E27FC236}">
                <a16:creationId xmlns:a16="http://schemas.microsoft.com/office/drawing/2014/main" id="{E31BF9A6-7636-8D88-8C37-67C48B25F873}"/>
              </a:ext>
            </a:extLst>
          </p:cNvPr>
          <p:cNvSpPr/>
          <p:nvPr/>
        </p:nvSpPr>
        <p:spPr>
          <a:xfrm>
            <a:off x="4421668" y="2752622"/>
            <a:ext cx="115607" cy="0"/>
          </a:xfrm>
          <a:prstGeom prst="line">
            <a:avLst/>
          </a:prstGeom>
          <a:noFill/>
          <a:ln w="19050">
            <a:solidFill>
              <a:srgbClr val="333333"/>
            </a:solidFill>
            <a:prstDash val="solid"/>
          </a:ln>
        </p:spPr>
        <p:txBody>
          <a:bodyPr/>
          <a:lstStyle/>
          <a:p>
            <a:endParaRPr lang="en-US" sz="1350"/>
          </a:p>
        </p:txBody>
      </p:sp>
      <p:sp>
        <p:nvSpPr>
          <p:cNvPr id="168" name="Shape 58">
            <a:extLst>
              <a:ext uri="{FF2B5EF4-FFF2-40B4-BE49-F238E27FC236}">
                <a16:creationId xmlns:a16="http://schemas.microsoft.com/office/drawing/2014/main" id="{5CB25CEC-61BE-3E40-3AE7-4DE9A1C852F2}"/>
              </a:ext>
            </a:extLst>
          </p:cNvPr>
          <p:cNvSpPr/>
          <p:nvPr/>
        </p:nvSpPr>
        <p:spPr>
          <a:xfrm>
            <a:off x="4509842" y="2697758"/>
            <a:ext cx="68580" cy="109728"/>
          </a:xfrm>
          <a:prstGeom prst="rect">
            <a:avLst/>
          </a:prstGeom>
          <a:solidFill>
            <a:srgbClr val="333333"/>
          </a:solidFill>
          <a:ln w="12700">
            <a:solidFill>
              <a:srgbClr val="333333"/>
            </a:solidFill>
            <a:prstDash val="solid"/>
          </a:ln>
        </p:spPr>
        <p:txBody>
          <a:bodyPr/>
          <a:lstStyle/>
          <a:p>
            <a:endParaRPr lang="en-US" sz="1350"/>
          </a:p>
        </p:txBody>
      </p:sp>
      <p:sp>
        <p:nvSpPr>
          <p:cNvPr id="169" name="Shape 59">
            <a:extLst>
              <a:ext uri="{FF2B5EF4-FFF2-40B4-BE49-F238E27FC236}">
                <a16:creationId xmlns:a16="http://schemas.microsoft.com/office/drawing/2014/main" id="{1E9A1A23-82A1-90B7-8292-B919652B02B8}"/>
              </a:ext>
            </a:extLst>
          </p:cNvPr>
          <p:cNvSpPr/>
          <p:nvPr/>
        </p:nvSpPr>
        <p:spPr>
          <a:xfrm>
            <a:off x="5607123" y="2752622"/>
            <a:ext cx="85235" cy="0"/>
          </a:xfrm>
          <a:prstGeom prst="line">
            <a:avLst/>
          </a:prstGeom>
          <a:noFill/>
          <a:ln w="19050">
            <a:solidFill>
              <a:srgbClr val="333333"/>
            </a:solidFill>
            <a:prstDash val="solid"/>
          </a:ln>
        </p:spPr>
        <p:txBody>
          <a:bodyPr/>
          <a:lstStyle/>
          <a:p>
            <a:endParaRPr lang="en-US" sz="1350"/>
          </a:p>
        </p:txBody>
      </p:sp>
      <p:sp>
        <p:nvSpPr>
          <p:cNvPr id="170" name="Shape 60">
            <a:extLst>
              <a:ext uri="{FF2B5EF4-FFF2-40B4-BE49-F238E27FC236}">
                <a16:creationId xmlns:a16="http://schemas.microsoft.com/office/drawing/2014/main" id="{1CA6A89B-4648-CE5E-2559-DED4262DDD46}"/>
              </a:ext>
            </a:extLst>
          </p:cNvPr>
          <p:cNvSpPr/>
          <p:nvPr/>
        </p:nvSpPr>
        <p:spPr>
          <a:xfrm>
            <a:off x="5692358" y="2752622"/>
            <a:ext cx="0" cy="617220"/>
          </a:xfrm>
          <a:prstGeom prst="line">
            <a:avLst/>
          </a:prstGeom>
          <a:noFill/>
          <a:ln w="19050">
            <a:solidFill>
              <a:srgbClr val="333333"/>
            </a:solidFill>
            <a:prstDash val="solid"/>
          </a:ln>
        </p:spPr>
        <p:txBody>
          <a:bodyPr/>
          <a:lstStyle/>
          <a:p>
            <a:endParaRPr lang="en-US" sz="1350"/>
          </a:p>
        </p:txBody>
      </p:sp>
      <p:sp>
        <p:nvSpPr>
          <p:cNvPr id="171" name="Shape 61">
            <a:extLst>
              <a:ext uri="{FF2B5EF4-FFF2-40B4-BE49-F238E27FC236}">
                <a16:creationId xmlns:a16="http://schemas.microsoft.com/office/drawing/2014/main" id="{D20B0B5B-E7A7-8B07-F907-7F0FF6750CD0}"/>
              </a:ext>
            </a:extLst>
          </p:cNvPr>
          <p:cNvSpPr/>
          <p:nvPr/>
        </p:nvSpPr>
        <p:spPr>
          <a:xfrm>
            <a:off x="5692358" y="3369842"/>
            <a:ext cx="85235" cy="0"/>
          </a:xfrm>
          <a:prstGeom prst="line">
            <a:avLst/>
          </a:prstGeom>
          <a:noFill/>
          <a:ln w="19050">
            <a:solidFill>
              <a:srgbClr val="333333"/>
            </a:solidFill>
            <a:prstDash val="solid"/>
          </a:ln>
        </p:spPr>
        <p:txBody>
          <a:bodyPr/>
          <a:lstStyle/>
          <a:p>
            <a:endParaRPr lang="en-US" sz="1350"/>
          </a:p>
        </p:txBody>
      </p:sp>
      <p:sp>
        <p:nvSpPr>
          <p:cNvPr id="172" name="Shape 62">
            <a:extLst>
              <a:ext uri="{FF2B5EF4-FFF2-40B4-BE49-F238E27FC236}">
                <a16:creationId xmlns:a16="http://schemas.microsoft.com/office/drawing/2014/main" id="{3B6B69EF-6D7A-719B-CC0C-349290E4F91A}"/>
              </a:ext>
            </a:extLst>
          </p:cNvPr>
          <p:cNvSpPr/>
          <p:nvPr/>
        </p:nvSpPr>
        <p:spPr>
          <a:xfrm>
            <a:off x="5695297" y="3314978"/>
            <a:ext cx="68580" cy="109728"/>
          </a:xfrm>
          <a:prstGeom prst="rect">
            <a:avLst/>
          </a:prstGeom>
          <a:solidFill>
            <a:srgbClr val="333333"/>
          </a:solidFill>
          <a:ln w="12700">
            <a:solidFill>
              <a:srgbClr val="333333"/>
            </a:solidFill>
            <a:prstDash val="solid"/>
          </a:ln>
        </p:spPr>
        <p:txBody>
          <a:bodyPr/>
          <a:lstStyle/>
          <a:p>
            <a:endParaRPr lang="en-US" sz="1350"/>
          </a:p>
        </p:txBody>
      </p:sp>
      <p:sp>
        <p:nvSpPr>
          <p:cNvPr id="173" name="Shape 63">
            <a:extLst>
              <a:ext uri="{FF2B5EF4-FFF2-40B4-BE49-F238E27FC236}">
                <a16:creationId xmlns:a16="http://schemas.microsoft.com/office/drawing/2014/main" id="{1E9D120C-8682-5175-C96E-30C1AC33E1A5}"/>
              </a:ext>
            </a:extLst>
          </p:cNvPr>
          <p:cNvSpPr/>
          <p:nvPr/>
        </p:nvSpPr>
        <p:spPr>
          <a:xfrm>
            <a:off x="6792577" y="3369842"/>
            <a:ext cx="85235" cy="0"/>
          </a:xfrm>
          <a:prstGeom prst="line">
            <a:avLst/>
          </a:prstGeom>
          <a:noFill/>
          <a:ln w="19050">
            <a:solidFill>
              <a:srgbClr val="333333"/>
            </a:solidFill>
            <a:prstDash val="solid"/>
          </a:ln>
        </p:spPr>
        <p:txBody>
          <a:bodyPr/>
          <a:lstStyle/>
          <a:p>
            <a:endParaRPr lang="en-US" sz="1350"/>
          </a:p>
        </p:txBody>
      </p:sp>
      <p:sp>
        <p:nvSpPr>
          <p:cNvPr id="174" name="Shape 64">
            <a:extLst>
              <a:ext uri="{FF2B5EF4-FFF2-40B4-BE49-F238E27FC236}">
                <a16:creationId xmlns:a16="http://schemas.microsoft.com/office/drawing/2014/main" id="{76FD707F-8A79-1DB2-3D7D-8FBB8DA648A5}"/>
              </a:ext>
            </a:extLst>
          </p:cNvPr>
          <p:cNvSpPr/>
          <p:nvPr/>
        </p:nvSpPr>
        <p:spPr>
          <a:xfrm>
            <a:off x="6877812" y="3369842"/>
            <a:ext cx="0" cy="617220"/>
          </a:xfrm>
          <a:prstGeom prst="line">
            <a:avLst/>
          </a:prstGeom>
          <a:noFill/>
          <a:ln w="19050">
            <a:solidFill>
              <a:srgbClr val="333333"/>
            </a:solidFill>
            <a:prstDash val="solid"/>
          </a:ln>
        </p:spPr>
        <p:txBody>
          <a:bodyPr/>
          <a:lstStyle/>
          <a:p>
            <a:endParaRPr lang="en-US" sz="1350"/>
          </a:p>
        </p:txBody>
      </p:sp>
      <p:sp>
        <p:nvSpPr>
          <p:cNvPr id="175" name="Shape 65">
            <a:extLst>
              <a:ext uri="{FF2B5EF4-FFF2-40B4-BE49-F238E27FC236}">
                <a16:creationId xmlns:a16="http://schemas.microsoft.com/office/drawing/2014/main" id="{D1D8D443-5456-93BB-95FF-FE221E113BCF}"/>
              </a:ext>
            </a:extLst>
          </p:cNvPr>
          <p:cNvSpPr/>
          <p:nvPr/>
        </p:nvSpPr>
        <p:spPr>
          <a:xfrm>
            <a:off x="6877813" y="3987062"/>
            <a:ext cx="85235" cy="0"/>
          </a:xfrm>
          <a:prstGeom prst="line">
            <a:avLst/>
          </a:prstGeom>
          <a:noFill/>
          <a:ln w="19050">
            <a:solidFill>
              <a:srgbClr val="333333"/>
            </a:solidFill>
            <a:prstDash val="solid"/>
          </a:ln>
        </p:spPr>
        <p:txBody>
          <a:bodyPr/>
          <a:lstStyle/>
          <a:p>
            <a:endParaRPr lang="en-US" sz="1350"/>
          </a:p>
        </p:txBody>
      </p:sp>
      <p:sp>
        <p:nvSpPr>
          <p:cNvPr id="176" name="Shape 66">
            <a:extLst>
              <a:ext uri="{FF2B5EF4-FFF2-40B4-BE49-F238E27FC236}">
                <a16:creationId xmlns:a16="http://schemas.microsoft.com/office/drawing/2014/main" id="{7659581E-1874-E8E2-29D6-900CE5B17641}"/>
              </a:ext>
            </a:extLst>
          </p:cNvPr>
          <p:cNvSpPr/>
          <p:nvPr/>
        </p:nvSpPr>
        <p:spPr>
          <a:xfrm>
            <a:off x="6880751" y="3932198"/>
            <a:ext cx="68580" cy="109728"/>
          </a:xfrm>
          <a:prstGeom prst="rect">
            <a:avLst/>
          </a:prstGeom>
          <a:solidFill>
            <a:srgbClr val="333333"/>
          </a:solidFill>
          <a:ln w="12700">
            <a:solidFill>
              <a:srgbClr val="333333"/>
            </a:solidFill>
            <a:prstDash val="solid"/>
          </a:ln>
        </p:spPr>
        <p:txBody>
          <a:bodyPr/>
          <a:lstStyle/>
          <a:p>
            <a:endParaRPr lang="en-US" sz="1350"/>
          </a:p>
        </p:txBody>
      </p:sp>
      <p:sp>
        <p:nvSpPr>
          <p:cNvPr id="177" name="Shape 67">
            <a:extLst>
              <a:ext uri="{FF2B5EF4-FFF2-40B4-BE49-F238E27FC236}">
                <a16:creationId xmlns:a16="http://schemas.microsoft.com/office/drawing/2014/main" id="{7490EB00-CA13-0E23-AAFC-BAC34A23269B}"/>
              </a:ext>
            </a:extLst>
          </p:cNvPr>
          <p:cNvSpPr/>
          <p:nvPr/>
        </p:nvSpPr>
        <p:spPr>
          <a:xfrm>
            <a:off x="7978032" y="3987062"/>
            <a:ext cx="85235" cy="0"/>
          </a:xfrm>
          <a:prstGeom prst="line">
            <a:avLst/>
          </a:prstGeom>
          <a:noFill/>
          <a:ln w="19050">
            <a:solidFill>
              <a:srgbClr val="333333"/>
            </a:solidFill>
            <a:prstDash val="solid"/>
          </a:ln>
        </p:spPr>
        <p:txBody>
          <a:bodyPr/>
          <a:lstStyle/>
          <a:p>
            <a:endParaRPr lang="en-US" sz="1350"/>
          </a:p>
        </p:txBody>
      </p:sp>
      <p:sp>
        <p:nvSpPr>
          <p:cNvPr id="178" name="Shape 68">
            <a:extLst>
              <a:ext uri="{FF2B5EF4-FFF2-40B4-BE49-F238E27FC236}">
                <a16:creationId xmlns:a16="http://schemas.microsoft.com/office/drawing/2014/main" id="{6E330A06-4040-D204-D87A-813EE56FB281}"/>
              </a:ext>
            </a:extLst>
          </p:cNvPr>
          <p:cNvSpPr/>
          <p:nvPr/>
        </p:nvSpPr>
        <p:spPr>
          <a:xfrm>
            <a:off x="8063267" y="3987062"/>
            <a:ext cx="0" cy="617220"/>
          </a:xfrm>
          <a:prstGeom prst="line">
            <a:avLst/>
          </a:prstGeom>
          <a:noFill/>
          <a:ln w="19050">
            <a:solidFill>
              <a:srgbClr val="333333"/>
            </a:solidFill>
            <a:prstDash val="solid"/>
          </a:ln>
        </p:spPr>
        <p:txBody>
          <a:bodyPr/>
          <a:lstStyle/>
          <a:p>
            <a:endParaRPr lang="en-US" sz="1350"/>
          </a:p>
        </p:txBody>
      </p:sp>
      <p:sp>
        <p:nvSpPr>
          <p:cNvPr id="179" name="Shape 69">
            <a:extLst>
              <a:ext uri="{FF2B5EF4-FFF2-40B4-BE49-F238E27FC236}">
                <a16:creationId xmlns:a16="http://schemas.microsoft.com/office/drawing/2014/main" id="{64A3B662-3440-18BD-6000-7D82537A657B}"/>
              </a:ext>
            </a:extLst>
          </p:cNvPr>
          <p:cNvSpPr/>
          <p:nvPr/>
        </p:nvSpPr>
        <p:spPr>
          <a:xfrm>
            <a:off x="8063267" y="4604282"/>
            <a:ext cx="85235" cy="0"/>
          </a:xfrm>
          <a:prstGeom prst="line">
            <a:avLst/>
          </a:prstGeom>
          <a:noFill/>
          <a:ln w="19050">
            <a:solidFill>
              <a:srgbClr val="333333"/>
            </a:solidFill>
            <a:prstDash val="solid"/>
          </a:ln>
        </p:spPr>
        <p:txBody>
          <a:bodyPr/>
          <a:lstStyle/>
          <a:p>
            <a:endParaRPr lang="en-US" sz="1350"/>
          </a:p>
        </p:txBody>
      </p:sp>
      <p:sp>
        <p:nvSpPr>
          <p:cNvPr id="180" name="Shape 70">
            <a:extLst>
              <a:ext uri="{FF2B5EF4-FFF2-40B4-BE49-F238E27FC236}">
                <a16:creationId xmlns:a16="http://schemas.microsoft.com/office/drawing/2014/main" id="{EE7F66BA-5E1D-F611-CBB6-13A99D282614}"/>
              </a:ext>
            </a:extLst>
          </p:cNvPr>
          <p:cNvSpPr/>
          <p:nvPr/>
        </p:nvSpPr>
        <p:spPr>
          <a:xfrm>
            <a:off x="8066206" y="4549418"/>
            <a:ext cx="68580" cy="109728"/>
          </a:xfrm>
          <a:prstGeom prst="rect">
            <a:avLst/>
          </a:prstGeom>
          <a:solidFill>
            <a:srgbClr val="333333"/>
          </a:solidFill>
          <a:ln w="12700">
            <a:solidFill>
              <a:srgbClr val="333333"/>
            </a:solidFill>
            <a:prstDash val="solid"/>
          </a:ln>
        </p:spPr>
        <p:txBody>
          <a:bodyPr/>
          <a:lstStyle/>
          <a:p>
            <a:endParaRPr lang="en-US" sz="1350"/>
          </a:p>
        </p:txBody>
      </p:sp>
      <p:sp>
        <p:nvSpPr>
          <p:cNvPr id="181" name="Shape 71">
            <a:extLst>
              <a:ext uri="{FF2B5EF4-FFF2-40B4-BE49-F238E27FC236}">
                <a16:creationId xmlns:a16="http://schemas.microsoft.com/office/drawing/2014/main" id="{C3E9AB1A-5F27-623D-30AD-729DA10DC9BC}"/>
              </a:ext>
            </a:extLst>
          </p:cNvPr>
          <p:cNvSpPr/>
          <p:nvPr/>
        </p:nvSpPr>
        <p:spPr>
          <a:xfrm>
            <a:off x="9163486" y="4604282"/>
            <a:ext cx="85235" cy="0"/>
          </a:xfrm>
          <a:prstGeom prst="line">
            <a:avLst/>
          </a:prstGeom>
          <a:noFill/>
          <a:ln w="19050">
            <a:solidFill>
              <a:srgbClr val="333333"/>
            </a:solidFill>
            <a:prstDash val="solid"/>
          </a:ln>
        </p:spPr>
        <p:txBody>
          <a:bodyPr/>
          <a:lstStyle/>
          <a:p>
            <a:endParaRPr lang="en-US" sz="1350"/>
          </a:p>
        </p:txBody>
      </p:sp>
      <p:sp>
        <p:nvSpPr>
          <p:cNvPr id="182" name="Shape 72">
            <a:extLst>
              <a:ext uri="{FF2B5EF4-FFF2-40B4-BE49-F238E27FC236}">
                <a16:creationId xmlns:a16="http://schemas.microsoft.com/office/drawing/2014/main" id="{6AE7C2A9-E350-B5CB-BD85-2F91B98ED29C}"/>
              </a:ext>
            </a:extLst>
          </p:cNvPr>
          <p:cNvSpPr/>
          <p:nvPr/>
        </p:nvSpPr>
        <p:spPr>
          <a:xfrm>
            <a:off x="9248720" y="3369842"/>
            <a:ext cx="0" cy="1234440"/>
          </a:xfrm>
          <a:prstGeom prst="line">
            <a:avLst/>
          </a:prstGeom>
          <a:noFill/>
          <a:ln w="19050">
            <a:solidFill>
              <a:srgbClr val="333333"/>
            </a:solidFill>
            <a:prstDash val="solid"/>
          </a:ln>
        </p:spPr>
        <p:txBody>
          <a:bodyPr/>
          <a:lstStyle/>
          <a:p>
            <a:endParaRPr lang="en-US" sz="1350"/>
          </a:p>
        </p:txBody>
      </p:sp>
      <p:sp>
        <p:nvSpPr>
          <p:cNvPr id="183" name="Shape 73">
            <a:extLst>
              <a:ext uri="{FF2B5EF4-FFF2-40B4-BE49-F238E27FC236}">
                <a16:creationId xmlns:a16="http://schemas.microsoft.com/office/drawing/2014/main" id="{32BDABEA-AB50-7A0D-3D0B-CDBF4A41610F}"/>
              </a:ext>
            </a:extLst>
          </p:cNvPr>
          <p:cNvSpPr/>
          <p:nvPr/>
        </p:nvSpPr>
        <p:spPr>
          <a:xfrm>
            <a:off x="9248721" y="3369842"/>
            <a:ext cx="85235" cy="0"/>
          </a:xfrm>
          <a:prstGeom prst="line">
            <a:avLst/>
          </a:prstGeom>
          <a:noFill/>
          <a:ln w="19050">
            <a:solidFill>
              <a:srgbClr val="333333"/>
            </a:solidFill>
            <a:prstDash val="solid"/>
          </a:ln>
        </p:spPr>
        <p:txBody>
          <a:bodyPr/>
          <a:lstStyle/>
          <a:p>
            <a:endParaRPr lang="en-US" sz="1350"/>
          </a:p>
        </p:txBody>
      </p:sp>
      <p:sp>
        <p:nvSpPr>
          <p:cNvPr id="184" name="Shape 74">
            <a:extLst>
              <a:ext uri="{FF2B5EF4-FFF2-40B4-BE49-F238E27FC236}">
                <a16:creationId xmlns:a16="http://schemas.microsoft.com/office/drawing/2014/main" id="{2FDE3B58-802E-D606-8266-5EA956A5D691}"/>
              </a:ext>
            </a:extLst>
          </p:cNvPr>
          <p:cNvSpPr/>
          <p:nvPr/>
        </p:nvSpPr>
        <p:spPr>
          <a:xfrm>
            <a:off x="9251660" y="3314978"/>
            <a:ext cx="68580" cy="109728"/>
          </a:xfrm>
          <a:prstGeom prst="rect">
            <a:avLst/>
          </a:prstGeom>
          <a:solidFill>
            <a:srgbClr val="333333"/>
          </a:solidFill>
          <a:ln w="12700">
            <a:solidFill>
              <a:srgbClr val="333333"/>
            </a:solidFill>
            <a:prstDash val="solid"/>
          </a:ln>
        </p:spPr>
        <p:txBody>
          <a:bodyPr/>
          <a:lstStyle/>
          <a:p>
            <a:endParaRPr lang="en-US" sz="1350"/>
          </a:p>
        </p:txBody>
      </p:sp>
      <p:sp>
        <p:nvSpPr>
          <p:cNvPr id="185" name="Text 75">
            <a:extLst>
              <a:ext uri="{FF2B5EF4-FFF2-40B4-BE49-F238E27FC236}">
                <a16:creationId xmlns:a16="http://schemas.microsoft.com/office/drawing/2014/main" id="{D584FD9C-1547-AF00-D166-7917F16322BE}"/>
              </a:ext>
            </a:extLst>
          </p:cNvPr>
          <p:cNvSpPr/>
          <p:nvPr/>
        </p:nvSpPr>
        <p:spPr>
          <a:xfrm>
            <a:off x="2221230" y="2334284"/>
            <a:ext cx="1014984" cy="123444"/>
          </a:xfrm>
          <a:prstGeom prst="rect">
            <a:avLst/>
          </a:prstGeom>
          <a:noFill/>
          <a:ln/>
        </p:spPr>
        <p:txBody>
          <a:bodyPr wrap="square" lIns="0" tIns="0" rIns="0" bIns="0" rtlCol="0" anchor="ctr"/>
          <a:lstStyle/>
          <a:p>
            <a:pPr algn="ctr"/>
            <a:r>
              <a:rPr lang="en-US" sz="525" i="1" dirty="0">
                <a:solidFill>
                  <a:srgbClr val="666666"/>
                </a:solidFill>
                <a:latin typeface="Calibri" pitchFamily="34" charset="0"/>
                <a:ea typeface="Calibri" pitchFamily="34" charset="-122"/>
                <a:cs typeface="Calibri" pitchFamily="34" charset="-120"/>
              </a:rPr>
              <a:t>T+0</a:t>
            </a:r>
            <a:endParaRPr lang="en-US" sz="525" dirty="0"/>
          </a:p>
        </p:txBody>
      </p:sp>
      <p:sp>
        <p:nvSpPr>
          <p:cNvPr id="186" name="Text 76">
            <a:extLst>
              <a:ext uri="{FF2B5EF4-FFF2-40B4-BE49-F238E27FC236}">
                <a16:creationId xmlns:a16="http://schemas.microsoft.com/office/drawing/2014/main" id="{0C7E92A3-2F47-EF7D-6397-2955C4A40D02}"/>
              </a:ext>
            </a:extLst>
          </p:cNvPr>
          <p:cNvSpPr/>
          <p:nvPr/>
        </p:nvSpPr>
        <p:spPr>
          <a:xfrm>
            <a:off x="3406685" y="2953835"/>
            <a:ext cx="1014984" cy="123444"/>
          </a:xfrm>
          <a:prstGeom prst="rect">
            <a:avLst/>
          </a:prstGeom>
          <a:noFill/>
          <a:ln/>
        </p:spPr>
        <p:txBody>
          <a:bodyPr wrap="square" lIns="0" tIns="0" rIns="0" bIns="0" rtlCol="0" anchor="ctr"/>
          <a:lstStyle/>
          <a:p>
            <a:pPr algn="ctr"/>
            <a:r>
              <a:rPr lang="en-US" sz="525" i="1" dirty="0">
                <a:solidFill>
                  <a:srgbClr val="666666"/>
                </a:solidFill>
                <a:latin typeface="Calibri" pitchFamily="34" charset="0"/>
                <a:ea typeface="Calibri" pitchFamily="34" charset="-122"/>
                <a:cs typeface="Calibri" pitchFamily="34" charset="-120"/>
              </a:rPr>
              <a:t>5–15 min</a:t>
            </a:r>
            <a:endParaRPr lang="en-US" sz="525" dirty="0"/>
          </a:p>
        </p:txBody>
      </p:sp>
      <p:sp>
        <p:nvSpPr>
          <p:cNvPr id="187" name="Text 77">
            <a:extLst>
              <a:ext uri="{FF2B5EF4-FFF2-40B4-BE49-F238E27FC236}">
                <a16:creationId xmlns:a16="http://schemas.microsoft.com/office/drawing/2014/main" id="{56A6FB25-82B9-494E-6D1E-2122DE1BE756}"/>
              </a:ext>
            </a:extLst>
          </p:cNvPr>
          <p:cNvSpPr/>
          <p:nvPr/>
        </p:nvSpPr>
        <p:spPr>
          <a:xfrm>
            <a:off x="4592138" y="2953835"/>
            <a:ext cx="1014984" cy="123444"/>
          </a:xfrm>
          <a:prstGeom prst="rect">
            <a:avLst/>
          </a:prstGeom>
          <a:noFill/>
          <a:ln/>
        </p:spPr>
        <p:txBody>
          <a:bodyPr wrap="square" lIns="0" tIns="0" rIns="0" bIns="0" rtlCol="0" anchor="ctr"/>
          <a:lstStyle/>
          <a:p>
            <a:pPr algn="ctr"/>
            <a:r>
              <a:rPr lang="en-US" sz="525" i="1" dirty="0">
                <a:solidFill>
                  <a:srgbClr val="666666"/>
                </a:solidFill>
                <a:latin typeface="Calibri" pitchFamily="34" charset="0"/>
                <a:ea typeface="Calibri" pitchFamily="34" charset="-122"/>
                <a:cs typeface="Calibri" pitchFamily="34" charset="-120"/>
              </a:rPr>
              <a:t>15–60 min</a:t>
            </a:r>
            <a:endParaRPr lang="en-US" sz="525" dirty="0"/>
          </a:p>
        </p:txBody>
      </p:sp>
      <p:sp>
        <p:nvSpPr>
          <p:cNvPr id="188" name="Text 78">
            <a:extLst>
              <a:ext uri="{FF2B5EF4-FFF2-40B4-BE49-F238E27FC236}">
                <a16:creationId xmlns:a16="http://schemas.microsoft.com/office/drawing/2014/main" id="{0D81F6AF-E83E-83A2-F406-90558B4F3686}"/>
              </a:ext>
            </a:extLst>
          </p:cNvPr>
          <p:cNvSpPr/>
          <p:nvPr/>
        </p:nvSpPr>
        <p:spPr>
          <a:xfrm>
            <a:off x="5777593" y="3576424"/>
            <a:ext cx="1014984" cy="123444"/>
          </a:xfrm>
          <a:prstGeom prst="rect">
            <a:avLst/>
          </a:prstGeom>
          <a:noFill/>
          <a:ln/>
        </p:spPr>
        <p:txBody>
          <a:bodyPr wrap="square" lIns="0" tIns="0" rIns="0" bIns="0" rtlCol="0" anchor="ctr"/>
          <a:lstStyle/>
          <a:p>
            <a:pPr algn="ctr"/>
            <a:r>
              <a:rPr lang="en-US" sz="525" i="1" dirty="0">
                <a:solidFill>
                  <a:srgbClr val="666666"/>
                </a:solidFill>
                <a:latin typeface="Calibri" pitchFamily="34" charset="0"/>
                <a:ea typeface="Calibri" pitchFamily="34" charset="-122"/>
                <a:cs typeface="Calibri" pitchFamily="34" charset="-120"/>
              </a:rPr>
              <a:t>30 min–4 hr</a:t>
            </a:r>
            <a:endParaRPr lang="en-US" sz="525" dirty="0"/>
          </a:p>
        </p:txBody>
      </p:sp>
      <p:sp>
        <p:nvSpPr>
          <p:cNvPr id="189" name="Text 79">
            <a:extLst>
              <a:ext uri="{FF2B5EF4-FFF2-40B4-BE49-F238E27FC236}">
                <a16:creationId xmlns:a16="http://schemas.microsoft.com/office/drawing/2014/main" id="{96006353-7E21-6B4E-5623-90230A087963}"/>
              </a:ext>
            </a:extLst>
          </p:cNvPr>
          <p:cNvSpPr/>
          <p:nvPr/>
        </p:nvSpPr>
        <p:spPr>
          <a:xfrm>
            <a:off x="6963047" y="4207684"/>
            <a:ext cx="1014984" cy="123444"/>
          </a:xfrm>
          <a:prstGeom prst="rect">
            <a:avLst/>
          </a:prstGeom>
          <a:noFill/>
          <a:ln/>
        </p:spPr>
        <p:txBody>
          <a:bodyPr wrap="square" lIns="0" tIns="0" rIns="0" bIns="0" rtlCol="0" anchor="ctr"/>
          <a:lstStyle/>
          <a:p>
            <a:pPr algn="ctr"/>
            <a:r>
              <a:rPr lang="en-US" sz="525" i="1" dirty="0">
                <a:solidFill>
                  <a:srgbClr val="666666"/>
                </a:solidFill>
                <a:latin typeface="Calibri" pitchFamily="34" charset="0"/>
                <a:ea typeface="Calibri" pitchFamily="34" charset="-122"/>
                <a:cs typeface="Calibri" pitchFamily="34" charset="-120"/>
              </a:rPr>
              <a:t>1–8 hr</a:t>
            </a:r>
            <a:endParaRPr lang="en-US" sz="525" dirty="0"/>
          </a:p>
        </p:txBody>
      </p:sp>
      <p:sp>
        <p:nvSpPr>
          <p:cNvPr id="190" name="Text 80">
            <a:extLst>
              <a:ext uri="{FF2B5EF4-FFF2-40B4-BE49-F238E27FC236}">
                <a16:creationId xmlns:a16="http://schemas.microsoft.com/office/drawing/2014/main" id="{3A2E7C6F-FB2C-2F62-91C1-E47218BA2C90}"/>
              </a:ext>
            </a:extLst>
          </p:cNvPr>
          <p:cNvSpPr/>
          <p:nvPr/>
        </p:nvSpPr>
        <p:spPr>
          <a:xfrm>
            <a:off x="7998605" y="4795918"/>
            <a:ext cx="1014984" cy="123444"/>
          </a:xfrm>
          <a:prstGeom prst="rect">
            <a:avLst/>
          </a:prstGeom>
          <a:noFill/>
          <a:ln/>
        </p:spPr>
        <p:txBody>
          <a:bodyPr wrap="square" lIns="0" tIns="0" rIns="0" bIns="0" rtlCol="0" anchor="ctr"/>
          <a:lstStyle/>
          <a:p>
            <a:pPr algn="ctr"/>
            <a:r>
              <a:rPr lang="en-US" sz="525" i="1" dirty="0">
                <a:solidFill>
                  <a:srgbClr val="666666"/>
                </a:solidFill>
                <a:latin typeface="Calibri" pitchFamily="34" charset="0"/>
                <a:ea typeface="Calibri" pitchFamily="34" charset="-122"/>
                <a:cs typeface="Calibri" pitchFamily="34" charset="-120"/>
              </a:rPr>
              <a:t>2–24 hr</a:t>
            </a:r>
            <a:endParaRPr lang="en-US" sz="525" dirty="0"/>
          </a:p>
        </p:txBody>
      </p:sp>
      <p:sp>
        <p:nvSpPr>
          <p:cNvPr id="191" name="Text 81">
            <a:extLst>
              <a:ext uri="{FF2B5EF4-FFF2-40B4-BE49-F238E27FC236}">
                <a16:creationId xmlns:a16="http://schemas.microsoft.com/office/drawing/2014/main" id="{6853259B-5E1E-AD71-CDDC-0A56EDF7B848}"/>
              </a:ext>
            </a:extLst>
          </p:cNvPr>
          <p:cNvSpPr/>
          <p:nvPr/>
        </p:nvSpPr>
        <p:spPr>
          <a:xfrm>
            <a:off x="9333956" y="3577525"/>
            <a:ext cx="1014984" cy="123444"/>
          </a:xfrm>
          <a:prstGeom prst="rect">
            <a:avLst/>
          </a:prstGeom>
          <a:noFill/>
          <a:ln/>
        </p:spPr>
        <p:txBody>
          <a:bodyPr wrap="square" lIns="0" tIns="0" rIns="0" bIns="0" rtlCol="0" anchor="ctr"/>
          <a:lstStyle/>
          <a:p>
            <a:pPr algn="ctr"/>
            <a:r>
              <a:rPr lang="en-US" sz="525" i="1" dirty="0">
                <a:solidFill>
                  <a:srgbClr val="666666"/>
                </a:solidFill>
                <a:latin typeface="Calibri" pitchFamily="34" charset="0"/>
                <a:ea typeface="Calibri" pitchFamily="34" charset="-122"/>
                <a:cs typeface="Calibri" pitchFamily="34" charset="-120"/>
              </a:rPr>
              <a:t>30 min–2 hr</a:t>
            </a:r>
            <a:endParaRPr lang="en-US" sz="525" dirty="0"/>
          </a:p>
        </p:txBody>
      </p:sp>
      <p:sp>
        <p:nvSpPr>
          <p:cNvPr id="192" name="Shape 82">
            <a:extLst>
              <a:ext uri="{FF2B5EF4-FFF2-40B4-BE49-F238E27FC236}">
                <a16:creationId xmlns:a16="http://schemas.microsoft.com/office/drawing/2014/main" id="{91F06569-1AB0-EA49-3490-13AC3D7A00A8}"/>
              </a:ext>
            </a:extLst>
          </p:cNvPr>
          <p:cNvSpPr/>
          <p:nvPr/>
        </p:nvSpPr>
        <p:spPr>
          <a:xfrm>
            <a:off x="8655994" y="4816880"/>
            <a:ext cx="0" cy="178308"/>
          </a:xfrm>
          <a:prstGeom prst="line">
            <a:avLst/>
          </a:prstGeom>
          <a:noFill/>
          <a:ln w="15240">
            <a:solidFill>
              <a:srgbClr val="CC0000"/>
            </a:solidFill>
            <a:prstDash val="dash"/>
          </a:ln>
        </p:spPr>
        <p:txBody>
          <a:bodyPr/>
          <a:lstStyle/>
          <a:p>
            <a:endParaRPr lang="en-US" sz="1350"/>
          </a:p>
        </p:txBody>
      </p:sp>
      <p:sp>
        <p:nvSpPr>
          <p:cNvPr id="193" name="Shape 83">
            <a:extLst>
              <a:ext uri="{FF2B5EF4-FFF2-40B4-BE49-F238E27FC236}">
                <a16:creationId xmlns:a16="http://schemas.microsoft.com/office/drawing/2014/main" id="{94458A32-2DA7-6867-2DD2-C9301B1A04FC}"/>
              </a:ext>
            </a:extLst>
          </p:cNvPr>
          <p:cNvSpPr/>
          <p:nvPr/>
        </p:nvSpPr>
        <p:spPr>
          <a:xfrm>
            <a:off x="6285085" y="4995188"/>
            <a:ext cx="2370908" cy="0"/>
          </a:xfrm>
          <a:prstGeom prst="line">
            <a:avLst/>
          </a:prstGeom>
          <a:noFill/>
          <a:ln w="15240">
            <a:solidFill>
              <a:srgbClr val="CC0000"/>
            </a:solidFill>
            <a:prstDash val="dash"/>
          </a:ln>
        </p:spPr>
        <p:txBody>
          <a:bodyPr/>
          <a:lstStyle/>
          <a:p>
            <a:endParaRPr lang="en-US" sz="1350"/>
          </a:p>
        </p:txBody>
      </p:sp>
      <p:sp>
        <p:nvSpPr>
          <p:cNvPr id="194" name="Shape 84">
            <a:extLst>
              <a:ext uri="{FF2B5EF4-FFF2-40B4-BE49-F238E27FC236}">
                <a16:creationId xmlns:a16="http://schemas.microsoft.com/office/drawing/2014/main" id="{681570A7-165D-AC1D-28EC-7FF8A3AAF8C0}"/>
              </a:ext>
            </a:extLst>
          </p:cNvPr>
          <p:cNvSpPr/>
          <p:nvPr/>
        </p:nvSpPr>
        <p:spPr>
          <a:xfrm>
            <a:off x="6285085" y="3700968"/>
            <a:ext cx="0" cy="1294220"/>
          </a:xfrm>
          <a:prstGeom prst="line">
            <a:avLst/>
          </a:prstGeom>
          <a:noFill/>
          <a:ln w="15240">
            <a:solidFill>
              <a:srgbClr val="CC0000"/>
            </a:solidFill>
            <a:prstDash val="dash"/>
          </a:ln>
        </p:spPr>
        <p:txBody>
          <a:bodyPr/>
          <a:lstStyle/>
          <a:p>
            <a:endParaRPr lang="en-US" sz="1350"/>
          </a:p>
        </p:txBody>
      </p:sp>
      <p:sp>
        <p:nvSpPr>
          <p:cNvPr id="195" name="Text 86">
            <a:extLst>
              <a:ext uri="{FF2B5EF4-FFF2-40B4-BE49-F238E27FC236}">
                <a16:creationId xmlns:a16="http://schemas.microsoft.com/office/drawing/2014/main" id="{EB6B06AD-4A0F-6D24-FD17-A9210DC21876}"/>
              </a:ext>
            </a:extLst>
          </p:cNvPr>
          <p:cNvSpPr/>
          <p:nvPr/>
        </p:nvSpPr>
        <p:spPr>
          <a:xfrm>
            <a:off x="6353665" y="4991759"/>
            <a:ext cx="1028700" cy="123444"/>
          </a:xfrm>
          <a:prstGeom prst="rect">
            <a:avLst/>
          </a:prstGeom>
          <a:noFill/>
          <a:ln/>
        </p:spPr>
        <p:txBody>
          <a:bodyPr wrap="square" lIns="0" tIns="0" rIns="0" bIns="0" rtlCol="0" anchor="ctr"/>
          <a:lstStyle/>
          <a:p>
            <a:r>
              <a:rPr lang="en-US" sz="525" b="1" i="1" dirty="0">
                <a:solidFill>
                  <a:srgbClr val="CC0000"/>
                </a:solidFill>
                <a:latin typeface="Calibri" pitchFamily="34" charset="0"/>
                <a:ea typeface="Calibri" pitchFamily="34" charset="-122"/>
                <a:cs typeface="Calibri" pitchFamily="34" charset="-120"/>
              </a:rPr>
              <a:t>Rework / Rejected</a:t>
            </a:r>
            <a:endParaRPr lang="en-US" sz="525" dirty="0"/>
          </a:p>
        </p:txBody>
      </p:sp>
      <p:sp>
        <p:nvSpPr>
          <p:cNvPr id="196" name="Shape 87">
            <a:extLst>
              <a:ext uri="{FF2B5EF4-FFF2-40B4-BE49-F238E27FC236}">
                <a16:creationId xmlns:a16="http://schemas.microsoft.com/office/drawing/2014/main" id="{970C5882-F485-35BC-9AC8-33BF30DA72FA}"/>
              </a:ext>
            </a:extLst>
          </p:cNvPr>
          <p:cNvSpPr/>
          <p:nvPr/>
        </p:nvSpPr>
        <p:spPr>
          <a:xfrm>
            <a:off x="3910748" y="2348000"/>
            <a:ext cx="0" cy="192024"/>
          </a:xfrm>
          <a:prstGeom prst="line">
            <a:avLst/>
          </a:prstGeom>
          <a:noFill/>
          <a:ln w="12700">
            <a:solidFill>
              <a:srgbClr val="CC0000"/>
            </a:solidFill>
            <a:prstDash val="sysDot"/>
          </a:ln>
        </p:spPr>
        <p:txBody>
          <a:bodyPr/>
          <a:lstStyle/>
          <a:p>
            <a:endParaRPr lang="en-US" sz="1350"/>
          </a:p>
        </p:txBody>
      </p:sp>
      <p:sp>
        <p:nvSpPr>
          <p:cNvPr id="197" name="Shape 88">
            <a:extLst>
              <a:ext uri="{FF2B5EF4-FFF2-40B4-BE49-F238E27FC236}">
                <a16:creationId xmlns:a16="http://schemas.microsoft.com/office/drawing/2014/main" id="{B02579EB-DFDA-2CF5-0FE6-0AD42D83C018}"/>
              </a:ext>
            </a:extLst>
          </p:cNvPr>
          <p:cNvSpPr/>
          <p:nvPr/>
        </p:nvSpPr>
        <p:spPr>
          <a:xfrm>
            <a:off x="3379253" y="2059964"/>
            <a:ext cx="1062990" cy="288036"/>
          </a:xfrm>
          <a:prstGeom prst="rect">
            <a:avLst/>
          </a:prstGeom>
          <a:solidFill>
            <a:srgbClr val="FDECEA"/>
          </a:solidFill>
          <a:ln w="19050">
            <a:solidFill>
              <a:srgbClr val="CC0000"/>
            </a:solidFill>
            <a:prstDash val="solid"/>
          </a:ln>
        </p:spPr>
        <p:txBody>
          <a:bodyPr/>
          <a:lstStyle/>
          <a:p>
            <a:endParaRPr lang="en-US" sz="1350"/>
          </a:p>
        </p:txBody>
      </p:sp>
      <p:sp>
        <p:nvSpPr>
          <p:cNvPr id="198" name="Text 89">
            <a:extLst>
              <a:ext uri="{FF2B5EF4-FFF2-40B4-BE49-F238E27FC236}">
                <a16:creationId xmlns:a16="http://schemas.microsoft.com/office/drawing/2014/main" id="{5A816A10-E273-E5C1-9DB1-BDFFD0323C1F}"/>
              </a:ext>
            </a:extLst>
          </p:cNvPr>
          <p:cNvSpPr/>
          <p:nvPr/>
        </p:nvSpPr>
        <p:spPr>
          <a:xfrm>
            <a:off x="3420401" y="2073680"/>
            <a:ext cx="994410" cy="260604"/>
          </a:xfrm>
          <a:prstGeom prst="rect">
            <a:avLst/>
          </a:prstGeom>
          <a:noFill/>
          <a:ln/>
        </p:spPr>
        <p:txBody>
          <a:bodyPr wrap="square" lIns="0" tIns="0" rIns="0" bIns="0" rtlCol="0" anchor="ctr"/>
          <a:lstStyle/>
          <a:p>
            <a:r>
              <a:rPr lang="en-US" sz="563" b="1" dirty="0">
                <a:solidFill>
                  <a:srgbClr val="CC0000"/>
                </a:solidFill>
                <a:latin typeface="Calibri" pitchFamily="34" charset="0"/>
                <a:ea typeface="Calibri" pitchFamily="34" charset="-122"/>
                <a:cs typeface="Calibri" pitchFamily="34" charset="-120"/>
              </a:rPr>
              <a:t>WAIT: NMCI account</a:t>
            </a:r>
            <a:endParaRPr lang="en-US" sz="563" dirty="0"/>
          </a:p>
          <a:p>
            <a:r>
              <a:rPr lang="en-US" sz="563" b="1" dirty="0">
                <a:solidFill>
                  <a:srgbClr val="CC0000"/>
                </a:solidFill>
                <a:latin typeface="Calibri" pitchFamily="34" charset="0"/>
                <a:ea typeface="Calibri" pitchFamily="34" charset="-122"/>
                <a:cs typeface="Calibri" pitchFamily="34" charset="-120"/>
              </a:rPr>
              <a:t>provisioning queue</a:t>
            </a:r>
            <a:endParaRPr lang="en-US" sz="563" dirty="0"/>
          </a:p>
        </p:txBody>
      </p:sp>
      <p:sp>
        <p:nvSpPr>
          <p:cNvPr id="199" name="Shape 90">
            <a:extLst>
              <a:ext uri="{FF2B5EF4-FFF2-40B4-BE49-F238E27FC236}">
                <a16:creationId xmlns:a16="http://schemas.microsoft.com/office/drawing/2014/main" id="{C42E201A-C14A-FFFC-EB11-FDCC70066DCC}"/>
              </a:ext>
            </a:extLst>
          </p:cNvPr>
          <p:cNvSpPr/>
          <p:nvPr/>
        </p:nvSpPr>
        <p:spPr>
          <a:xfrm>
            <a:off x="5096201" y="2348000"/>
            <a:ext cx="0" cy="192024"/>
          </a:xfrm>
          <a:prstGeom prst="line">
            <a:avLst/>
          </a:prstGeom>
          <a:noFill/>
          <a:ln w="12700">
            <a:solidFill>
              <a:srgbClr val="CC0000"/>
            </a:solidFill>
            <a:prstDash val="sysDot"/>
          </a:ln>
        </p:spPr>
        <p:txBody>
          <a:bodyPr/>
          <a:lstStyle/>
          <a:p>
            <a:endParaRPr lang="en-US" sz="1350"/>
          </a:p>
        </p:txBody>
      </p:sp>
      <p:sp>
        <p:nvSpPr>
          <p:cNvPr id="200" name="Shape 91">
            <a:extLst>
              <a:ext uri="{FF2B5EF4-FFF2-40B4-BE49-F238E27FC236}">
                <a16:creationId xmlns:a16="http://schemas.microsoft.com/office/drawing/2014/main" id="{5D103D96-4800-988D-FF30-B022ADA324DC}"/>
              </a:ext>
            </a:extLst>
          </p:cNvPr>
          <p:cNvSpPr/>
          <p:nvPr/>
        </p:nvSpPr>
        <p:spPr>
          <a:xfrm>
            <a:off x="4564706" y="2059964"/>
            <a:ext cx="1062990" cy="288036"/>
          </a:xfrm>
          <a:prstGeom prst="rect">
            <a:avLst/>
          </a:prstGeom>
          <a:solidFill>
            <a:srgbClr val="FDECEA"/>
          </a:solidFill>
          <a:ln w="19050">
            <a:solidFill>
              <a:srgbClr val="CC0000"/>
            </a:solidFill>
            <a:prstDash val="solid"/>
          </a:ln>
        </p:spPr>
        <p:txBody>
          <a:bodyPr/>
          <a:lstStyle/>
          <a:p>
            <a:endParaRPr lang="en-US" sz="1350"/>
          </a:p>
        </p:txBody>
      </p:sp>
      <p:sp>
        <p:nvSpPr>
          <p:cNvPr id="201" name="Text 92">
            <a:extLst>
              <a:ext uri="{FF2B5EF4-FFF2-40B4-BE49-F238E27FC236}">
                <a16:creationId xmlns:a16="http://schemas.microsoft.com/office/drawing/2014/main" id="{A9D3D69D-D5FA-3C77-2BE4-A31DFE0176F2}"/>
              </a:ext>
            </a:extLst>
          </p:cNvPr>
          <p:cNvSpPr/>
          <p:nvPr/>
        </p:nvSpPr>
        <p:spPr>
          <a:xfrm>
            <a:off x="4605854" y="2073680"/>
            <a:ext cx="994410" cy="260604"/>
          </a:xfrm>
          <a:prstGeom prst="rect">
            <a:avLst/>
          </a:prstGeom>
          <a:noFill/>
          <a:ln/>
        </p:spPr>
        <p:txBody>
          <a:bodyPr wrap="square" lIns="0" tIns="0" rIns="0" bIns="0" rtlCol="0" anchor="ctr"/>
          <a:lstStyle/>
          <a:p>
            <a:r>
              <a:rPr lang="en-US" sz="563" b="1" dirty="0">
                <a:solidFill>
                  <a:srgbClr val="CC0000"/>
                </a:solidFill>
                <a:latin typeface="Calibri" pitchFamily="34" charset="0"/>
                <a:ea typeface="Calibri" pitchFamily="34" charset="-122"/>
                <a:cs typeface="Calibri" pitchFamily="34" charset="-120"/>
              </a:rPr>
              <a:t>WAIT: CAC / PKI</a:t>
            </a:r>
            <a:endParaRPr lang="en-US" sz="563" dirty="0"/>
          </a:p>
          <a:p>
            <a:r>
              <a:rPr lang="en-US" sz="563" b="1" dirty="0">
                <a:solidFill>
                  <a:srgbClr val="CC0000"/>
                </a:solidFill>
                <a:latin typeface="Calibri" pitchFamily="34" charset="0"/>
                <a:ea typeface="Calibri" pitchFamily="34" charset="-122"/>
                <a:cs typeface="Calibri" pitchFamily="34" charset="-120"/>
              </a:rPr>
              <a:t>authentication delay</a:t>
            </a:r>
            <a:endParaRPr lang="en-US" sz="563" dirty="0"/>
          </a:p>
        </p:txBody>
      </p:sp>
      <p:sp>
        <p:nvSpPr>
          <p:cNvPr id="202" name="Shape 93">
            <a:extLst>
              <a:ext uri="{FF2B5EF4-FFF2-40B4-BE49-F238E27FC236}">
                <a16:creationId xmlns:a16="http://schemas.microsoft.com/office/drawing/2014/main" id="{D807FE66-62A5-C2B6-E845-D55A33376F54}"/>
              </a:ext>
            </a:extLst>
          </p:cNvPr>
          <p:cNvSpPr/>
          <p:nvPr/>
        </p:nvSpPr>
        <p:spPr>
          <a:xfrm>
            <a:off x="7467110" y="3582440"/>
            <a:ext cx="0" cy="192024"/>
          </a:xfrm>
          <a:prstGeom prst="line">
            <a:avLst/>
          </a:prstGeom>
          <a:noFill/>
          <a:ln w="12700">
            <a:solidFill>
              <a:srgbClr val="C86000"/>
            </a:solidFill>
            <a:prstDash val="sysDot"/>
          </a:ln>
        </p:spPr>
        <p:txBody>
          <a:bodyPr/>
          <a:lstStyle/>
          <a:p>
            <a:endParaRPr lang="en-US" sz="1350"/>
          </a:p>
        </p:txBody>
      </p:sp>
      <p:sp>
        <p:nvSpPr>
          <p:cNvPr id="203" name="Shape 94">
            <a:extLst>
              <a:ext uri="{FF2B5EF4-FFF2-40B4-BE49-F238E27FC236}">
                <a16:creationId xmlns:a16="http://schemas.microsoft.com/office/drawing/2014/main" id="{DF9DD54F-BB6E-2860-9F63-80FAFB084450}"/>
              </a:ext>
            </a:extLst>
          </p:cNvPr>
          <p:cNvSpPr/>
          <p:nvPr/>
        </p:nvSpPr>
        <p:spPr>
          <a:xfrm>
            <a:off x="6935615" y="3294404"/>
            <a:ext cx="1062990" cy="288036"/>
          </a:xfrm>
          <a:prstGeom prst="rect">
            <a:avLst/>
          </a:prstGeom>
          <a:solidFill>
            <a:srgbClr val="FFF3E0"/>
          </a:solidFill>
          <a:ln w="19050">
            <a:solidFill>
              <a:srgbClr val="C86000"/>
            </a:solidFill>
            <a:prstDash val="solid"/>
          </a:ln>
        </p:spPr>
        <p:txBody>
          <a:bodyPr/>
          <a:lstStyle/>
          <a:p>
            <a:endParaRPr lang="en-US" sz="1350"/>
          </a:p>
        </p:txBody>
      </p:sp>
      <p:sp>
        <p:nvSpPr>
          <p:cNvPr id="204" name="Text 95">
            <a:extLst>
              <a:ext uri="{FF2B5EF4-FFF2-40B4-BE49-F238E27FC236}">
                <a16:creationId xmlns:a16="http://schemas.microsoft.com/office/drawing/2014/main" id="{64906655-617D-45F3-2515-45C96C283ED0}"/>
              </a:ext>
            </a:extLst>
          </p:cNvPr>
          <p:cNvSpPr/>
          <p:nvPr/>
        </p:nvSpPr>
        <p:spPr>
          <a:xfrm>
            <a:off x="6976763" y="3308120"/>
            <a:ext cx="994410" cy="260604"/>
          </a:xfrm>
          <a:prstGeom prst="rect">
            <a:avLst/>
          </a:prstGeom>
          <a:noFill/>
          <a:ln/>
        </p:spPr>
        <p:txBody>
          <a:bodyPr wrap="square" lIns="0" tIns="0" rIns="0" bIns="0" rtlCol="0" anchor="ctr"/>
          <a:lstStyle/>
          <a:p>
            <a:r>
              <a:rPr lang="en-US" sz="563" b="1" dirty="0">
                <a:solidFill>
                  <a:srgbClr val="C86000"/>
                </a:solidFill>
                <a:latin typeface="Calibri" pitchFamily="34" charset="0"/>
                <a:ea typeface="Calibri" pitchFamily="34" charset="-122"/>
                <a:cs typeface="Calibri" pitchFamily="34" charset="-120"/>
              </a:rPr>
              <a:t>WAIT: PAM privileged</a:t>
            </a:r>
            <a:endParaRPr lang="en-US" sz="563" dirty="0"/>
          </a:p>
          <a:p>
            <a:r>
              <a:rPr lang="en-US" sz="563" b="1" dirty="0">
                <a:solidFill>
                  <a:srgbClr val="C86000"/>
                </a:solidFill>
                <a:latin typeface="Calibri" pitchFamily="34" charset="0"/>
                <a:ea typeface="Calibri" pitchFamily="34" charset="-122"/>
                <a:cs typeface="Calibri" pitchFamily="34" charset="-120"/>
              </a:rPr>
              <a:t>access request</a:t>
            </a:r>
            <a:endParaRPr lang="en-US" sz="563" dirty="0"/>
          </a:p>
        </p:txBody>
      </p:sp>
      <p:sp>
        <p:nvSpPr>
          <p:cNvPr id="205" name="Shape 96">
            <a:extLst>
              <a:ext uri="{FF2B5EF4-FFF2-40B4-BE49-F238E27FC236}">
                <a16:creationId xmlns:a16="http://schemas.microsoft.com/office/drawing/2014/main" id="{1AA200CB-9B8A-81A6-D7E8-2332EEDF16E6}"/>
              </a:ext>
            </a:extLst>
          </p:cNvPr>
          <p:cNvSpPr/>
          <p:nvPr/>
        </p:nvSpPr>
        <p:spPr>
          <a:xfrm>
            <a:off x="8652565" y="4199660"/>
            <a:ext cx="0" cy="192024"/>
          </a:xfrm>
          <a:prstGeom prst="line">
            <a:avLst/>
          </a:prstGeom>
          <a:noFill/>
          <a:ln w="12700">
            <a:solidFill>
              <a:srgbClr val="C86000"/>
            </a:solidFill>
            <a:prstDash val="sysDot"/>
          </a:ln>
        </p:spPr>
        <p:txBody>
          <a:bodyPr/>
          <a:lstStyle/>
          <a:p>
            <a:endParaRPr lang="en-US" sz="1350"/>
          </a:p>
        </p:txBody>
      </p:sp>
      <p:sp>
        <p:nvSpPr>
          <p:cNvPr id="206" name="Shape 97">
            <a:extLst>
              <a:ext uri="{FF2B5EF4-FFF2-40B4-BE49-F238E27FC236}">
                <a16:creationId xmlns:a16="http://schemas.microsoft.com/office/drawing/2014/main" id="{DCEE0114-CC07-3BE7-0483-019E607F38DE}"/>
              </a:ext>
            </a:extLst>
          </p:cNvPr>
          <p:cNvSpPr/>
          <p:nvPr/>
        </p:nvSpPr>
        <p:spPr>
          <a:xfrm>
            <a:off x="8121070" y="3911624"/>
            <a:ext cx="1062990" cy="288036"/>
          </a:xfrm>
          <a:prstGeom prst="rect">
            <a:avLst/>
          </a:prstGeom>
          <a:solidFill>
            <a:srgbClr val="FFF3E0"/>
          </a:solidFill>
          <a:ln w="19050">
            <a:solidFill>
              <a:srgbClr val="C86000"/>
            </a:solidFill>
            <a:prstDash val="solid"/>
          </a:ln>
        </p:spPr>
        <p:txBody>
          <a:bodyPr/>
          <a:lstStyle/>
          <a:p>
            <a:endParaRPr lang="en-US" sz="1350"/>
          </a:p>
        </p:txBody>
      </p:sp>
      <p:sp>
        <p:nvSpPr>
          <p:cNvPr id="207" name="Text 98">
            <a:extLst>
              <a:ext uri="{FF2B5EF4-FFF2-40B4-BE49-F238E27FC236}">
                <a16:creationId xmlns:a16="http://schemas.microsoft.com/office/drawing/2014/main" id="{BF5325E8-D7C5-19FC-D602-F7CD9989327F}"/>
              </a:ext>
            </a:extLst>
          </p:cNvPr>
          <p:cNvSpPr/>
          <p:nvPr/>
        </p:nvSpPr>
        <p:spPr>
          <a:xfrm>
            <a:off x="8162218" y="3925340"/>
            <a:ext cx="994410" cy="260604"/>
          </a:xfrm>
          <a:prstGeom prst="rect">
            <a:avLst/>
          </a:prstGeom>
          <a:noFill/>
          <a:ln/>
        </p:spPr>
        <p:txBody>
          <a:bodyPr wrap="square" lIns="0" tIns="0" rIns="0" bIns="0" rtlCol="0" anchor="ctr"/>
          <a:lstStyle/>
          <a:p>
            <a:r>
              <a:rPr lang="en-US" sz="563" b="1" dirty="0">
                <a:solidFill>
                  <a:srgbClr val="C86000"/>
                </a:solidFill>
                <a:latin typeface="Calibri" pitchFamily="34" charset="0"/>
                <a:ea typeface="Calibri" pitchFamily="34" charset="-122"/>
                <a:cs typeface="Calibri" pitchFamily="34" charset="-120"/>
              </a:rPr>
              <a:t>WAIT: Firewall / ACL</a:t>
            </a:r>
            <a:endParaRPr lang="en-US" sz="563" dirty="0"/>
          </a:p>
          <a:p>
            <a:r>
              <a:rPr lang="en-US" sz="563" b="1" dirty="0">
                <a:solidFill>
                  <a:srgbClr val="C86000"/>
                </a:solidFill>
                <a:latin typeface="Calibri" pitchFamily="34" charset="0"/>
                <a:ea typeface="Calibri" pitchFamily="34" charset="-122"/>
                <a:cs typeface="Calibri" pitchFamily="34" charset="-120"/>
              </a:rPr>
              <a:t>rule approval queue</a:t>
            </a:r>
            <a:endParaRPr lang="en-US" sz="563" dirty="0"/>
          </a:p>
        </p:txBody>
      </p:sp>
      <p:sp>
        <p:nvSpPr>
          <p:cNvPr id="208" name="Text 100">
            <a:extLst>
              <a:ext uri="{FF2B5EF4-FFF2-40B4-BE49-F238E27FC236}">
                <a16:creationId xmlns:a16="http://schemas.microsoft.com/office/drawing/2014/main" id="{9EA8CEE8-DEC3-C5FD-DF00-035C66F5FD3D}"/>
              </a:ext>
            </a:extLst>
          </p:cNvPr>
          <p:cNvSpPr/>
          <p:nvPr/>
        </p:nvSpPr>
        <p:spPr>
          <a:xfrm>
            <a:off x="1535430" y="4929368"/>
            <a:ext cx="4800600" cy="192024"/>
          </a:xfrm>
          <a:prstGeom prst="rect">
            <a:avLst/>
          </a:prstGeom>
          <a:noFill/>
          <a:ln/>
        </p:spPr>
        <p:txBody>
          <a:bodyPr wrap="square" lIns="0" tIns="0" rIns="0" bIns="0" rtlCol="0" anchor="ctr"/>
          <a:lstStyle/>
          <a:p>
            <a:r>
              <a:rPr lang="en-US" sz="675" b="1" dirty="0">
                <a:solidFill>
                  <a:srgbClr val="333333"/>
                </a:solidFill>
                <a:latin typeface="Calibri" pitchFamily="34" charset="0"/>
                <a:ea typeface="Calibri" pitchFamily="34" charset="-122"/>
                <a:cs typeface="Calibri" pitchFamily="34" charset="-120"/>
              </a:rPr>
              <a:t>Total Lead Time:  ~4 hrs – 38 hrs (high-severity incidents)</a:t>
            </a:r>
            <a:endParaRPr lang="en-US" sz="675" dirty="0"/>
          </a:p>
        </p:txBody>
      </p:sp>
      <p:sp>
        <p:nvSpPr>
          <p:cNvPr id="209" name="Text 101">
            <a:extLst>
              <a:ext uri="{FF2B5EF4-FFF2-40B4-BE49-F238E27FC236}">
                <a16:creationId xmlns:a16="http://schemas.microsoft.com/office/drawing/2014/main" id="{32C5D7FD-6CAF-5219-3C7F-A127490B749E}"/>
              </a:ext>
            </a:extLst>
          </p:cNvPr>
          <p:cNvSpPr/>
          <p:nvPr/>
        </p:nvSpPr>
        <p:spPr>
          <a:xfrm>
            <a:off x="1535430" y="5121392"/>
            <a:ext cx="5486400" cy="150876"/>
          </a:xfrm>
          <a:prstGeom prst="rect">
            <a:avLst/>
          </a:prstGeom>
          <a:noFill/>
          <a:ln/>
        </p:spPr>
        <p:txBody>
          <a:bodyPr wrap="square" lIns="0" tIns="0" rIns="0" bIns="0" rtlCol="0" anchor="ctr"/>
          <a:lstStyle/>
          <a:p>
            <a:r>
              <a:rPr lang="en-US" sz="600" i="1" dirty="0">
                <a:solidFill>
                  <a:srgbClr val="CC0000"/>
                </a:solidFill>
                <a:latin typeface="Calibri" pitchFamily="34" charset="0"/>
                <a:ea typeface="Calibri" pitchFamily="34" charset="-122"/>
                <a:cs typeface="Calibri" pitchFamily="34" charset="-120"/>
              </a:rPr>
              <a:t>Value-Add: ~1–6 hrs    |    Access Wait (Non-Value-Add): ~3–32 hrs</a:t>
            </a:r>
            <a:endParaRPr lang="en-US" sz="600" dirty="0"/>
          </a:p>
        </p:txBody>
      </p:sp>
      <p:sp>
        <p:nvSpPr>
          <p:cNvPr id="210" name="Shape 102">
            <a:extLst>
              <a:ext uri="{FF2B5EF4-FFF2-40B4-BE49-F238E27FC236}">
                <a16:creationId xmlns:a16="http://schemas.microsoft.com/office/drawing/2014/main" id="{F49EFAC3-0853-168A-7623-9174839839C9}"/>
              </a:ext>
            </a:extLst>
          </p:cNvPr>
          <p:cNvSpPr/>
          <p:nvPr/>
        </p:nvSpPr>
        <p:spPr>
          <a:xfrm>
            <a:off x="8050530" y="5111774"/>
            <a:ext cx="150876" cy="96012"/>
          </a:xfrm>
          <a:prstGeom prst="rect">
            <a:avLst/>
          </a:prstGeom>
          <a:solidFill>
            <a:srgbClr val="E8F0FA"/>
          </a:solidFill>
          <a:ln w="15240">
            <a:solidFill>
              <a:srgbClr val="1F5C99"/>
            </a:solidFill>
            <a:prstDash val="solid"/>
          </a:ln>
        </p:spPr>
        <p:txBody>
          <a:bodyPr/>
          <a:lstStyle/>
          <a:p>
            <a:endParaRPr lang="en-US" sz="1350"/>
          </a:p>
        </p:txBody>
      </p:sp>
      <p:sp>
        <p:nvSpPr>
          <p:cNvPr id="211" name="Text 103">
            <a:extLst>
              <a:ext uri="{FF2B5EF4-FFF2-40B4-BE49-F238E27FC236}">
                <a16:creationId xmlns:a16="http://schemas.microsoft.com/office/drawing/2014/main" id="{1C595CAA-5A70-5F1A-6A0F-4976FE94C553}"/>
              </a:ext>
            </a:extLst>
          </p:cNvPr>
          <p:cNvSpPr/>
          <p:nvPr/>
        </p:nvSpPr>
        <p:spPr>
          <a:xfrm>
            <a:off x="8242554" y="5084342"/>
            <a:ext cx="1920240" cy="150876"/>
          </a:xfrm>
          <a:prstGeom prst="rect">
            <a:avLst/>
          </a:prstGeom>
          <a:noFill/>
          <a:ln/>
        </p:spPr>
        <p:txBody>
          <a:bodyPr wrap="square" lIns="0" tIns="0" rIns="0" bIns="0" rtlCol="0" anchor="ctr"/>
          <a:lstStyle/>
          <a:p>
            <a:r>
              <a:rPr lang="en-US" sz="563" dirty="0">
                <a:solidFill>
                  <a:srgbClr val="666666"/>
                </a:solidFill>
                <a:latin typeface="Calibri" pitchFamily="34" charset="0"/>
                <a:ea typeface="Calibri" pitchFamily="34" charset="-122"/>
                <a:cs typeface="Calibri" pitchFamily="34" charset="-120"/>
              </a:rPr>
              <a:t>Process Step</a:t>
            </a:r>
            <a:endParaRPr lang="en-US" sz="563" dirty="0"/>
          </a:p>
        </p:txBody>
      </p:sp>
      <p:sp>
        <p:nvSpPr>
          <p:cNvPr id="212" name="Shape 104">
            <a:extLst>
              <a:ext uri="{FF2B5EF4-FFF2-40B4-BE49-F238E27FC236}">
                <a16:creationId xmlns:a16="http://schemas.microsoft.com/office/drawing/2014/main" id="{91BB1512-DAC7-C0C9-C17B-93C83825A8F8}"/>
              </a:ext>
            </a:extLst>
          </p:cNvPr>
          <p:cNvSpPr/>
          <p:nvPr/>
        </p:nvSpPr>
        <p:spPr>
          <a:xfrm>
            <a:off x="8050530" y="5262650"/>
            <a:ext cx="150876" cy="96012"/>
          </a:xfrm>
          <a:prstGeom prst="rect">
            <a:avLst/>
          </a:prstGeom>
          <a:solidFill>
            <a:srgbClr val="FDECEA"/>
          </a:solidFill>
          <a:ln w="15240">
            <a:solidFill>
              <a:srgbClr val="CC0000"/>
            </a:solidFill>
            <a:prstDash val="solid"/>
          </a:ln>
        </p:spPr>
        <p:txBody>
          <a:bodyPr/>
          <a:lstStyle/>
          <a:p>
            <a:endParaRPr lang="en-US" sz="1350"/>
          </a:p>
        </p:txBody>
      </p:sp>
      <p:sp>
        <p:nvSpPr>
          <p:cNvPr id="213" name="Text 105">
            <a:extLst>
              <a:ext uri="{FF2B5EF4-FFF2-40B4-BE49-F238E27FC236}">
                <a16:creationId xmlns:a16="http://schemas.microsoft.com/office/drawing/2014/main" id="{E74B356A-5A59-6883-4CA3-8D4F91683BFE}"/>
              </a:ext>
            </a:extLst>
          </p:cNvPr>
          <p:cNvSpPr/>
          <p:nvPr/>
        </p:nvSpPr>
        <p:spPr>
          <a:xfrm>
            <a:off x="8242554" y="5235218"/>
            <a:ext cx="1920240" cy="150876"/>
          </a:xfrm>
          <a:prstGeom prst="rect">
            <a:avLst/>
          </a:prstGeom>
          <a:noFill/>
          <a:ln/>
        </p:spPr>
        <p:txBody>
          <a:bodyPr wrap="square" lIns="0" tIns="0" rIns="0" bIns="0" rtlCol="0" anchor="ctr"/>
          <a:lstStyle/>
          <a:p>
            <a:r>
              <a:rPr lang="en-US" sz="563" dirty="0">
                <a:solidFill>
                  <a:srgbClr val="666666"/>
                </a:solidFill>
                <a:latin typeface="Calibri" pitchFamily="34" charset="0"/>
                <a:ea typeface="Calibri" pitchFamily="34" charset="-122"/>
                <a:cs typeface="Calibri" pitchFamily="34" charset="-120"/>
              </a:rPr>
              <a:t>Access Waste (Critical)</a:t>
            </a:r>
            <a:endParaRPr lang="en-US" sz="563" dirty="0"/>
          </a:p>
        </p:txBody>
      </p:sp>
      <p:sp>
        <p:nvSpPr>
          <p:cNvPr id="214" name="Shape 106">
            <a:extLst>
              <a:ext uri="{FF2B5EF4-FFF2-40B4-BE49-F238E27FC236}">
                <a16:creationId xmlns:a16="http://schemas.microsoft.com/office/drawing/2014/main" id="{E5C6D3B7-20CC-FAFE-10FD-C3717258CCFC}"/>
              </a:ext>
            </a:extLst>
          </p:cNvPr>
          <p:cNvSpPr/>
          <p:nvPr/>
        </p:nvSpPr>
        <p:spPr>
          <a:xfrm>
            <a:off x="8050530" y="5413526"/>
            <a:ext cx="150876" cy="96012"/>
          </a:xfrm>
          <a:prstGeom prst="rect">
            <a:avLst/>
          </a:prstGeom>
          <a:solidFill>
            <a:srgbClr val="FFF3E0"/>
          </a:solidFill>
          <a:ln w="15240">
            <a:solidFill>
              <a:srgbClr val="C86000"/>
            </a:solidFill>
            <a:prstDash val="solid"/>
          </a:ln>
        </p:spPr>
        <p:txBody>
          <a:bodyPr/>
          <a:lstStyle/>
          <a:p>
            <a:endParaRPr lang="en-US" sz="1350"/>
          </a:p>
        </p:txBody>
      </p:sp>
      <p:sp>
        <p:nvSpPr>
          <p:cNvPr id="215" name="Text 107">
            <a:extLst>
              <a:ext uri="{FF2B5EF4-FFF2-40B4-BE49-F238E27FC236}">
                <a16:creationId xmlns:a16="http://schemas.microsoft.com/office/drawing/2014/main" id="{6BE80345-7862-8E83-67FC-48813819FACD}"/>
              </a:ext>
            </a:extLst>
          </p:cNvPr>
          <p:cNvSpPr/>
          <p:nvPr/>
        </p:nvSpPr>
        <p:spPr>
          <a:xfrm>
            <a:off x="8242554" y="5386094"/>
            <a:ext cx="1920240" cy="150876"/>
          </a:xfrm>
          <a:prstGeom prst="rect">
            <a:avLst/>
          </a:prstGeom>
          <a:noFill/>
          <a:ln/>
        </p:spPr>
        <p:txBody>
          <a:bodyPr wrap="square" lIns="0" tIns="0" rIns="0" bIns="0" rtlCol="0" anchor="ctr"/>
          <a:lstStyle/>
          <a:p>
            <a:r>
              <a:rPr lang="en-US" sz="563" dirty="0">
                <a:solidFill>
                  <a:srgbClr val="666666"/>
                </a:solidFill>
                <a:latin typeface="Calibri" pitchFamily="34" charset="0"/>
                <a:ea typeface="Calibri" pitchFamily="34" charset="-122"/>
                <a:cs typeface="Calibri" pitchFamily="34" charset="-120"/>
              </a:rPr>
              <a:t>Access Waste (Significant)</a:t>
            </a:r>
            <a:endParaRPr lang="en-US" sz="563" dirty="0"/>
          </a:p>
        </p:txBody>
      </p:sp>
      <p:sp>
        <p:nvSpPr>
          <p:cNvPr id="216" name="Shape 108">
            <a:extLst>
              <a:ext uri="{FF2B5EF4-FFF2-40B4-BE49-F238E27FC236}">
                <a16:creationId xmlns:a16="http://schemas.microsoft.com/office/drawing/2014/main" id="{B729099F-96C4-AE81-8A9F-09D6ECDE3B1F}"/>
              </a:ext>
            </a:extLst>
          </p:cNvPr>
          <p:cNvSpPr/>
          <p:nvPr/>
        </p:nvSpPr>
        <p:spPr>
          <a:xfrm>
            <a:off x="8050530" y="5564402"/>
            <a:ext cx="150876" cy="96012"/>
          </a:xfrm>
          <a:prstGeom prst="rect">
            <a:avLst/>
          </a:prstGeom>
          <a:solidFill>
            <a:srgbClr val="FFFFFF"/>
          </a:solidFill>
          <a:ln w="15240">
            <a:solidFill>
              <a:srgbClr val="CC0000"/>
            </a:solidFill>
            <a:prstDash val="dash"/>
          </a:ln>
        </p:spPr>
        <p:txBody>
          <a:bodyPr/>
          <a:lstStyle/>
          <a:p>
            <a:endParaRPr lang="en-US" sz="1350"/>
          </a:p>
        </p:txBody>
      </p:sp>
      <p:sp>
        <p:nvSpPr>
          <p:cNvPr id="217" name="Text 1">
            <a:extLst>
              <a:ext uri="{FF2B5EF4-FFF2-40B4-BE49-F238E27FC236}">
                <a16:creationId xmlns:a16="http://schemas.microsoft.com/office/drawing/2014/main" id="{617D106B-BF0B-C80E-66C0-46D1E4215E25}"/>
              </a:ext>
            </a:extLst>
          </p:cNvPr>
          <p:cNvSpPr/>
          <p:nvPr/>
        </p:nvSpPr>
        <p:spPr>
          <a:xfrm>
            <a:off x="1535430" y="1676610"/>
            <a:ext cx="8572500" cy="178308"/>
          </a:xfrm>
          <a:prstGeom prst="rect">
            <a:avLst/>
          </a:prstGeom>
          <a:noFill/>
          <a:ln/>
        </p:spPr>
        <p:txBody>
          <a:bodyPr wrap="square" lIns="0" tIns="0" rIns="0" bIns="0" rtlCol="0" anchor="ctr"/>
          <a:lstStyle/>
          <a:p>
            <a:r>
              <a:rPr lang="en-US" sz="750" i="1" dirty="0">
                <a:solidFill>
                  <a:srgbClr val="666666"/>
                </a:solidFill>
                <a:latin typeface="Calibri" pitchFamily="34" charset="0"/>
                <a:ea typeface="Calibri" pitchFamily="34" charset="-122"/>
                <a:cs typeface="Calibri" pitchFamily="34" charset="-120"/>
              </a:rPr>
              <a:t>Current State  |  Access-Related Waste Highlighted</a:t>
            </a:r>
            <a:endParaRPr lang="en-US" sz="750" dirty="0"/>
          </a:p>
        </p:txBody>
      </p:sp>
      <p:sp>
        <p:nvSpPr>
          <p:cNvPr id="219" name="Rectangle 218">
            <a:extLst>
              <a:ext uri="{FF2B5EF4-FFF2-40B4-BE49-F238E27FC236}">
                <a16:creationId xmlns:a16="http://schemas.microsoft.com/office/drawing/2014/main" id="{8DC857C4-8499-449B-877A-E6BCECF91476}"/>
              </a:ext>
            </a:extLst>
          </p:cNvPr>
          <p:cNvSpPr/>
          <p:nvPr/>
        </p:nvSpPr>
        <p:spPr>
          <a:xfrm>
            <a:off x="2866253" y="722353"/>
            <a:ext cx="6256085" cy="508635"/>
          </a:xfrm>
          <a:prstGeom prst="rect">
            <a:avLst/>
          </a:prstGeom>
          <a:solidFill>
            <a:srgbClr val="FFC000"/>
          </a:solidFill>
          <a:ln w="28575">
            <a:noFill/>
          </a:ln>
        </p:spPr>
        <p:txBody>
          <a:bodyPr wrap="square" anchor="ctr">
            <a:noAutofit/>
          </a:bodyPr>
          <a:lstStyle/>
          <a:p>
            <a:pPr marL="0" marR="0" lvl="0" indent="0" algn="ctr" defTabSz="914400" rtl="0" eaLnBrk="1" fontAlgn="auto" latinLnBrk="0" hangingPunct="1">
              <a:lnSpc>
                <a:spcPct val="95000"/>
              </a:lnSpc>
              <a:spcBef>
                <a:spcPct val="50000"/>
              </a:spcBef>
              <a:spcAft>
                <a:spcPts val="0"/>
              </a:spcAft>
              <a:buClrTx/>
              <a:buSzTx/>
              <a:buFontTx/>
              <a:buNone/>
              <a:tabLst/>
              <a:defRPr/>
            </a:pPr>
            <a:r>
              <a:rPr lang="en-US" sz="1600" b="1" kern="0" dirty="0">
                <a:solidFill>
                  <a:srgbClr val="4D4D4D">
                    <a:lumMod val="50000"/>
                  </a:srgbClr>
                </a:solidFill>
                <a:latin typeface="Segoe UI"/>
                <a:cs typeface="Segoe UI"/>
              </a:rPr>
              <a:t>Finding: </a:t>
            </a:r>
            <a:r>
              <a:rPr lang="en-US" sz="1600" b="1" i="1" kern="0" dirty="0">
                <a:solidFill>
                  <a:srgbClr val="4D4D4D">
                    <a:lumMod val="50000"/>
                  </a:srgbClr>
                </a:solidFill>
                <a:latin typeface="Segoe UI"/>
                <a:cs typeface="Segoe UI"/>
              </a:rPr>
              <a:t>insert short BLUF here</a:t>
            </a:r>
            <a:endParaRPr kumimoji="0" lang="en-US" sz="1600" b="1" i="0" u="none" strike="noStrike" kern="0" cap="none" spc="0" normalizeH="0" baseline="0" noProof="0" dirty="0">
              <a:ln>
                <a:noFill/>
              </a:ln>
              <a:solidFill>
                <a:srgbClr val="4D4D4D">
                  <a:lumMod val="50000"/>
                </a:srgbClr>
              </a:solidFill>
              <a:effectLst/>
              <a:uLnTx/>
              <a:uFillTx/>
              <a:latin typeface="Segoe UI"/>
              <a:ea typeface="+mn-ea"/>
              <a:cs typeface="Segoe UI"/>
            </a:endParaRPr>
          </a:p>
        </p:txBody>
      </p:sp>
      <p:sp>
        <p:nvSpPr>
          <p:cNvPr id="221" name="Rectangle 220">
            <a:extLst>
              <a:ext uri="{FF2B5EF4-FFF2-40B4-BE49-F238E27FC236}">
                <a16:creationId xmlns:a16="http://schemas.microsoft.com/office/drawing/2014/main" id="{D0200D60-22A9-C533-5713-F4D687853B1A}"/>
              </a:ext>
            </a:extLst>
          </p:cNvPr>
          <p:cNvSpPr/>
          <p:nvPr/>
        </p:nvSpPr>
        <p:spPr>
          <a:xfrm>
            <a:off x="207771" y="227248"/>
            <a:ext cx="2801244" cy="527258"/>
          </a:xfrm>
          <a:prstGeom prst="rect">
            <a:avLst/>
          </a:prstGeom>
          <a:solidFill>
            <a:srgbClr val="FFFF00"/>
          </a:solidFill>
          <a:ln w="28575">
            <a:noFill/>
          </a:ln>
        </p:spPr>
        <p:txBody>
          <a:bodyPr wrap="square" anchor="ctr">
            <a:noAutofit/>
          </a:bodyPr>
          <a:lstStyle/>
          <a:p>
            <a:pPr marL="0" marR="0" lvl="0" indent="0" defTabSz="914400" rtl="0" eaLnBrk="1" fontAlgn="auto" latinLnBrk="0" hangingPunct="1">
              <a:lnSpc>
                <a:spcPct val="95000"/>
              </a:lnSpc>
              <a:spcBef>
                <a:spcPct val="50000"/>
              </a:spcBef>
              <a:spcAft>
                <a:spcPts val="0"/>
              </a:spcAft>
              <a:buClrTx/>
              <a:buSzTx/>
              <a:buFontTx/>
              <a:buNone/>
              <a:tabLst/>
              <a:defRPr/>
            </a:pPr>
            <a:r>
              <a:rPr lang="en-US" sz="1200" kern="0" dirty="0">
                <a:solidFill>
                  <a:srgbClr val="000000"/>
                </a:solidFill>
                <a:latin typeface="Segoe UI"/>
                <a:cs typeface="Segoe UI"/>
              </a:rPr>
              <a:t>Ensure the given Analytical Initiative Name is standardized throughout the deck</a:t>
            </a:r>
            <a:endParaRPr kumimoji="0" lang="en-US" sz="1200" i="0" u="none" strike="noStrike" kern="0" cap="none" spc="0" normalizeH="0" baseline="0" noProof="0" dirty="0">
              <a:ln>
                <a:noFill/>
              </a:ln>
              <a:solidFill>
                <a:srgbClr val="000000"/>
              </a:solidFill>
              <a:effectLst/>
              <a:uLnTx/>
              <a:uFillTx/>
              <a:latin typeface="Segoe UI"/>
              <a:ea typeface="+mn-ea"/>
              <a:cs typeface="Segoe UI"/>
            </a:endParaRPr>
          </a:p>
        </p:txBody>
      </p:sp>
      <p:sp>
        <p:nvSpPr>
          <p:cNvPr id="222" name="Rectangle 221">
            <a:extLst>
              <a:ext uri="{FF2B5EF4-FFF2-40B4-BE49-F238E27FC236}">
                <a16:creationId xmlns:a16="http://schemas.microsoft.com/office/drawing/2014/main" id="{129A9345-99E9-E71F-A897-7697477B5E4A}"/>
              </a:ext>
            </a:extLst>
          </p:cNvPr>
          <p:cNvSpPr/>
          <p:nvPr/>
        </p:nvSpPr>
        <p:spPr>
          <a:xfrm>
            <a:off x="2892198" y="5812783"/>
            <a:ext cx="6785773" cy="508635"/>
          </a:xfrm>
          <a:prstGeom prst="rect">
            <a:avLst/>
          </a:prstGeom>
          <a:solidFill>
            <a:srgbClr val="00B050"/>
          </a:solidFill>
          <a:ln w="28575">
            <a:noFill/>
          </a:ln>
        </p:spPr>
        <p:txBody>
          <a:bodyPr wrap="square" anchor="ctr">
            <a:noAutofit/>
          </a:bodyPr>
          <a:lstStyle/>
          <a:p>
            <a:pPr marL="0" marR="0" lvl="0" indent="0" algn="ctr" defTabSz="914400" rtl="0" eaLnBrk="1" fontAlgn="auto" latinLnBrk="0" hangingPunct="1">
              <a:lnSpc>
                <a:spcPct val="95000"/>
              </a:lnSpc>
              <a:spcBef>
                <a:spcPct val="50000"/>
              </a:spcBef>
              <a:spcAft>
                <a:spcPts val="0"/>
              </a:spcAft>
              <a:buClrTx/>
              <a:buSzTx/>
              <a:buFontTx/>
              <a:buNone/>
              <a:tabLst/>
              <a:defRPr/>
            </a:pPr>
            <a:r>
              <a:rPr lang="en-US" sz="1600" b="1" kern="0" dirty="0">
                <a:solidFill>
                  <a:srgbClr val="4D4D4D">
                    <a:lumMod val="50000"/>
                  </a:srgbClr>
                </a:solidFill>
                <a:latin typeface="Segoe UI"/>
                <a:cs typeface="Segoe UI"/>
              </a:rPr>
              <a:t>Recommendation: </a:t>
            </a:r>
            <a:r>
              <a:rPr lang="en-US" sz="1600" b="1" i="1" kern="0" dirty="0">
                <a:solidFill>
                  <a:srgbClr val="4D4D4D">
                    <a:lumMod val="50000"/>
                  </a:srgbClr>
                </a:solidFill>
                <a:latin typeface="Segoe UI"/>
                <a:cs typeface="Segoe UI"/>
              </a:rPr>
              <a:t>insert BLUF for future improvement here</a:t>
            </a:r>
            <a:endParaRPr kumimoji="0" lang="en-US" sz="1600" b="1" i="0" u="none" strike="noStrike" kern="0" cap="none" spc="0" normalizeH="0" baseline="0" noProof="0" dirty="0">
              <a:ln>
                <a:noFill/>
              </a:ln>
              <a:solidFill>
                <a:srgbClr val="4D4D4D">
                  <a:lumMod val="50000"/>
                </a:srgbClr>
              </a:solidFill>
              <a:effectLst/>
              <a:uLnTx/>
              <a:uFillTx/>
              <a:latin typeface="Segoe UI"/>
              <a:ea typeface="+mn-ea"/>
              <a:cs typeface="Segoe UI"/>
            </a:endParaRPr>
          </a:p>
        </p:txBody>
      </p:sp>
      <p:sp>
        <p:nvSpPr>
          <p:cNvPr id="223" name="Rectangle 222">
            <a:extLst>
              <a:ext uri="{FF2B5EF4-FFF2-40B4-BE49-F238E27FC236}">
                <a16:creationId xmlns:a16="http://schemas.microsoft.com/office/drawing/2014/main" id="{9561F803-3924-08C6-E358-E22993F380D9}"/>
              </a:ext>
            </a:extLst>
          </p:cNvPr>
          <p:cNvSpPr/>
          <p:nvPr/>
        </p:nvSpPr>
        <p:spPr>
          <a:xfrm>
            <a:off x="9307504" y="962974"/>
            <a:ext cx="2671544" cy="1599353"/>
          </a:xfrm>
          <a:prstGeom prst="rect">
            <a:avLst/>
          </a:prstGeom>
          <a:solidFill>
            <a:srgbClr val="FFFF00"/>
          </a:solidFill>
          <a:ln w="28575">
            <a:noFill/>
          </a:ln>
        </p:spPr>
        <p:txBody>
          <a:bodyPr wrap="square" anchor="ctr">
            <a:noAutofit/>
          </a:bodyPr>
          <a:lstStyle/>
          <a:p>
            <a:pPr marL="0" marR="0" lvl="0" indent="0" defTabSz="914400" rtl="0" eaLnBrk="1" fontAlgn="auto" latinLnBrk="0" hangingPunct="1">
              <a:lnSpc>
                <a:spcPct val="95000"/>
              </a:lnSpc>
              <a:spcBef>
                <a:spcPct val="50000"/>
              </a:spcBef>
              <a:spcAft>
                <a:spcPts val="0"/>
              </a:spcAft>
              <a:buClrTx/>
              <a:buSzTx/>
              <a:buFontTx/>
              <a:buNone/>
              <a:tabLst/>
              <a:defRPr/>
            </a:pPr>
            <a:r>
              <a:rPr kumimoji="0" lang="en-US" sz="1200" i="0" u="none" strike="noStrike" kern="0" cap="none" spc="0" normalizeH="0" baseline="0" noProof="0" dirty="0">
                <a:ln>
                  <a:noFill/>
                </a:ln>
                <a:solidFill>
                  <a:srgbClr val="000000"/>
                </a:solidFill>
                <a:effectLst/>
                <a:uLnTx/>
                <a:uFillTx/>
                <a:latin typeface="Segoe UI"/>
                <a:ea typeface="+mn-ea"/>
                <a:cs typeface="Segoe UI"/>
              </a:rPr>
              <a:t>The highlight </a:t>
            </a:r>
            <a:r>
              <a:rPr lang="en-US" sz="1200" kern="0" dirty="0">
                <a:solidFill>
                  <a:srgbClr val="000000"/>
                </a:solidFill>
                <a:latin typeface="Segoe UI"/>
                <a:cs typeface="Segoe UI"/>
              </a:rPr>
              <a:t>b</a:t>
            </a:r>
            <a:r>
              <a:rPr kumimoji="0" lang="en-US" sz="1200" i="0" u="none" strike="noStrike" kern="0" cap="none" spc="0" normalizeH="0" baseline="0" noProof="0" dirty="0">
                <a:ln>
                  <a:noFill/>
                </a:ln>
                <a:solidFill>
                  <a:srgbClr val="000000"/>
                </a:solidFill>
                <a:effectLst/>
                <a:uLnTx/>
                <a:uFillTx/>
                <a:latin typeface="Segoe UI"/>
                <a:ea typeface="+mn-ea"/>
                <a:cs typeface="Segoe UI"/>
              </a:rPr>
              <a:t>ox under the title should </a:t>
            </a:r>
            <a:r>
              <a:rPr lang="en-US" sz="1200" kern="0" dirty="0">
                <a:solidFill>
                  <a:srgbClr val="000000"/>
                </a:solidFill>
                <a:latin typeface="Segoe UI"/>
                <a:cs typeface="Segoe UI"/>
              </a:rPr>
              <a:t>summarize </a:t>
            </a:r>
            <a:r>
              <a:rPr kumimoji="0" lang="en-US" sz="1200" i="0" u="none" strike="noStrike" kern="0" cap="none" spc="0" normalizeH="0" baseline="0" noProof="0" dirty="0">
                <a:ln>
                  <a:noFill/>
                </a:ln>
                <a:solidFill>
                  <a:srgbClr val="000000"/>
                </a:solidFill>
                <a:effectLst/>
                <a:uLnTx/>
                <a:uFillTx/>
                <a:latin typeface="Segoe UI"/>
                <a:ea typeface="+mn-ea"/>
                <a:cs typeface="Segoe UI"/>
              </a:rPr>
              <a:t>what conclusions can be drawn based on the analysis. </a:t>
            </a:r>
          </a:p>
          <a:p>
            <a:pPr marL="0" marR="0" lvl="0" indent="0" defTabSz="914400" rtl="0" eaLnBrk="1" fontAlgn="auto" latinLnBrk="0" hangingPunct="1">
              <a:lnSpc>
                <a:spcPct val="95000"/>
              </a:lnSpc>
              <a:spcBef>
                <a:spcPct val="50000"/>
              </a:spcBef>
              <a:spcAft>
                <a:spcPts val="0"/>
              </a:spcAft>
              <a:buClrTx/>
              <a:buSzTx/>
              <a:buFontTx/>
              <a:buNone/>
              <a:tabLst/>
              <a:defRPr/>
            </a:pPr>
            <a:r>
              <a:rPr kumimoji="0" lang="en-US" sz="1200" i="0" u="none" strike="noStrike" kern="0" cap="none" spc="0" normalizeH="0" baseline="0" noProof="0" dirty="0">
                <a:ln>
                  <a:noFill/>
                </a:ln>
                <a:solidFill>
                  <a:srgbClr val="000000"/>
                </a:solidFill>
                <a:effectLst/>
                <a:uLnTx/>
                <a:uFillTx/>
                <a:latin typeface="Segoe UI"/>
                <a:ea typeface="+mn-ea"/>
                <a:cs typeface="Segoe UI"/>
              </a:rPr>
              <a:t>The  highlight box at the bottom should state what the analysis suggest what action ought to be taken based on those findings.</a:t>
            </a:r>
          </a:p>
        </p:txBody>
      </p:sp>
      <p:sp>
        <p:nvSpPr>
          <p:cNvPr id="224" name="Rectangle 223">
            <a:extLst>
              <a:ext uri="{FF2B5EF4-FFF2-40B4-BE49-F238E27FC236}">
                <a16:creationId xmlns:a16="http://schemas.microsoft.com/office/drawing/2014/main" id="{DA34ACE4-B8B6-2498-2FF1-4319A915512F}"/>
              </a:ext>
            </a:extLst>
          </p:cNvPr>
          <p:cNvSpPr/>
          <p:nvPr/>
        </p:nvSpPr>
        <p:spPr>
          <a:xfrm>
            <a:off x="2601127" y="4039570"/>
            <a:ext cx="1981447" cy="508635"/>
          </a:xfrm>
          <a:prstGeom prst="rect">
            <a:avLst/>
          </a:prstGeom>
          <a:solidFill>
            <a:srgbClr val="FFFF00"/>
          </a:solidFill>
          <a:ln w="28575">
            <a:noFill/>
          </a:ln>
        </p:spPr>
        <p:txBody>
          <a:bodyPr wrap="square" anchor="ctr">
            <a:noAutofit/>
          </a:bodyPr>
          <a:lstStyle/>
          <a:p>
            <a:pPr marL="0" marR="0" lvl="0" indent="0" algn="ctr" defTabSz="914400" rtl="0" eaLnBrk="1" fontAlgn="auto" latinLnBrk="0" hangingPunct="1">
              <a:lnSpc>
                <a:spcPct val="95000"/>
              </a:lnSpc>
              <a:spcBef>
                <a:spcPct val="50000"/>
              </a:spcBef>
              <a:spcAft>
                <a:spcPts val="0"/>
              </a:spcAft>
              <a:buClrTx/>
              <a:buSzTx/>
              <a:buFontTx/>
              <a:buNone/>
              <a:tabLst/>
              <a:defRPr/>
            </a:pPr>
            <a:r>
              <a:rPr kumimoji="0" lang="en-US" sz="2000" b="1" i="1" u="none" strike="noStrike" kern="0" cap="none" spc="0" normalizeH="0" baseline="0" noProof="0" dirty="0">
                <a:ln>
                  <a:noFill/>
                </a:ln>
                <a:solidFill>
                  <a:srgbClr val="4D4D4D">
                    <a:lumMod val="50000"/>
                  </a:srgbClr>
                </a:solidFill>
                <a:effectLst/>
                <a:uLnTx/>
                <a:uFillTx/>
                <a:latin typeface="Segoe UI"/>
                <a:ea typeface="+mn-ea"/>
                <a:cs typeface="Segoe UI"/>
              </a:rPr>
              <a:t>EXAMPLE</a:t>
            </a:r>
          </a:p>
        </p:txBody>
      </p:sp>
      <p:sp>
        <p:nvSpPr>
          <p:cNvPr id="225" name="Text 0">
            <a:extLst>
              <a:ext uri="{FF2B5EF4-FFF2-40B4-BE49-F238E27FC236}">
                <a16:creationId xmlns:a16="http://schemas.microsoft.com/office/drawing/2014/main" id="{7CAD9E30-6FD1-D5BB-DEB6-E8B2204B1A4E}"/>
              </a:ext>
            </a:extLst>
          </p:cNvPr>
          <p:cNvSpPr/>
          <p:nvPr/>
        </p:nvSpPr>
        <p:spPr>
          <a:xfrm>
            <a:off x="1535430" y="1422170"/>
            <a:ext cx="8572500" cy="288036"/>
          </a:xfrm>
          <a:prstGeom prst="rect">
            <a:avLst/>
          </a:prstGeom>
          <a:noFill/>
          <a:ln/>
        </p:spPr>
        <p:txBody>
          <a:bodyPr wrap="square" lIns="0" tIns="0" rIns="0" bIns="0" rtlCol="0" anchor="ctr"/>
          <a:lstStyle/>
          <a:p>
            <a:r>
              <a:rPr lang="en-US" sz="1125" b="1" dirty="0">
                <a:solidFill>
                  <a:srgbClr val="000000"/>
                </a:solidFill>
                <a:latin typeface="Calibri" pitchFamily="34" charset="0"/>
                <a:ea typeface="Calibri" pitchFamily="34" charset="-122"/>
                <a:cs typeface="Calibri" pitchFamily="34" charset="-120"/>
              </a:rPr>
              <a:t>Navy IT / Network Service Restoration — Value Stream Map</a:t>
            </a:r>
            <a:endParaRPr lang="en-US" sz="1125" dirty="0"/>
          </a:p>
        </p:txBody>
      </p:sp>
      <p:sp>
        <p:nvSpPr>
          <p:cNvPr id="3" name="Text 107">
            <a:extLst>
              <a:ext uri="{FF2B5EF4-FFF2-40B4-BE49-F238E27FC236}">
                <a16:creationId xmlns:a16="http://schemas.microsoft.com/office/drawing/2014/main" id="{2710F1E0-F919-BDE5-49B7-DB8769FEAD33}"/>
              </a:ext>
            </a:extLst>
          </p:cNvPr>
          <p:cNvSpPr/>
          <p:nvPr/>
        </p:nvSpPr>
        <p:spPr>
          <a:xfrm>
            <a:off x="8258230" y="5530112"/>
            <a:ext cx="1920240" cy="150876"/>
          </a:xfrm>
          <a:prstGeom prst="rect">
            <a:avLst/>
          </a:prstGeom>
          <a:noFill/>
          <a:ln/>
        </p:spPr>
        <p:txBody>
          <a:bodyPr wrap="square" lIns="0" tIns="0" rIns="0" bIns="0" rtlCol="0" anchor="ctr"/>
          <a:lstStyle/>
          <a:p>
            <a:r>
              <a:rPr lang="en-US" sz="563" dirty="0">
                <a:solidFill>
                  <a:srgbClr val="666666"/>
                </a:solidFill>
                <a:latin typeface="Calibri" pitchFamily="34" charset="0"/>
                <a:ea typeface="Calibri" pitchFamily="34" charset="-122"/>
                <a:cs typeface="Calibri" pitchFamily="34" charset="-120"/>
              </a:rPr>
              <a:t>Rework Loop</a:t>
            </a:r>
            <a:endParaRPr lang="en-US" sz="563" dirty="0"/>
          </a:p>
        </p:txBody>
      </p:sp>
    </p:spTree>
    <p:extLst>
      <p:ext uri="{BB962C8B-B14F-4D97-AF65-F5344CB8AC3E}">
        <p14:creationId xmlns:p14="http://schemas.microsoft.com/office/powerpoint/2010/main" val="250338955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Gap Closure Plan</a:t>
            </a:r>
            <a:endParaRPr lang="en-US">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056561313"/>
              </p:ext>
            </p:extLst>
          </p:nvPr>
        </p:nvGraphicFramePr>
        <p:xfrm>
          <a:off x="178677" y="709505"/>
          <a:ext cx="11834642" cy="4175760"/>
        </p:xfrm>
        <a:graphic>
          <a:graphicData uri="http://schemas.openxmlformats.org/drawingml/2006/table">
            <a:tbl>
              <a:tblPr firstRow="1" bandRow="1">
                <a:tableStyleId>{5C22544A-7EE6-4342-B048-85BDC9FD1C3A}</a:tableStyleId>
              </a:tblPr>
              <a:tblGrid>
                <a:gridCol w="1069943">
                  <a:extLst>
                    <a:ext uri="{9D8B030D-6E8A-4147-A177-3AD203B41FA5}">
                      <a16:colId xmlns:a16="http://schemas.microsoft.com/office/drawing/2014/main" val="3813269550"/>
                    </a:ext>
                  </a:extLst>
                </a:gridCol>
                <a:gridCol w="1194673">
                  <a:extLst>
                    <a:ext uri="{9D8B030D-6E8A-4147-A177-3AD203B41FA5}">
                      <a16:colId xmlns:a16="http://schemas.microsoft.com/office/drawing/2014/main" val="666554483"/>
                    </a:ext>
                  </a:extLst>
                </a:gridCol>
                <a:gridCol w="877652">
                  <a:extLst>
                    <a:ext uri="{9D8B030D-6E8A-4147-A177-3AD203B41FA5}">
                      <a16:colId xmlns:a16="http://schemas.microsoft.com/office/drawing/2014/main" val="1789282786"/>
                    </a:ext>
                  </a:extLst>
                </a:gridCol>
                <a:gridCol w="828359">
                  <a:extLst>
                    <a:ext uri="{9D8B030D-6E8A-4147-A177-3AD203B41FA5}">
                      <a16:colId xmlns:a16="http://schemas.microsoft.com/office/drawing/2014/main" val="3648006441"/>
                    </a:ext>
                  </a:extLst>
                </a:gridCol>
                <a:gridCol w="1931260">
                  <a:extLst>
                    <a:ext uri="{9D8B030D-6E8A-4147-A177-3AD203B41FA5}">
                      <a16:colId xmlns:a16="http://schemas.microsoft.com/office/drawing/2014/main" val="1104602154"/>
                    </a:ext>
                  </a:extLst>
                </a:gridCol>
                <a:gridCol w="1187296">
                  <a:extLst>
                    <a:ext uri="{9D8B030D-6E8A-4147-A177-3AD203B41FA5}">
                      <a16:colId xmlns:a16="http://schemas.microsoft.com/office/drawing/2014/main" val="4217656215"/>
                    </a:ext>
                  </a:extLst>
                </a:gridCol>
                <a:gridCol w="1187296">
                  <a:extLst>
                    <a:ext uri="{9D8B030D-6E8A-4147-A177-3AD203B41FA5}">
                      <a16:colId xmlns:a16="http://schemas.microsoft.com/office/drawing/2014/main" val="4095051862"/>
                    </a:ext>
                  </a:extLst>
                </a:gridCol>
                <a:gridCol w="1806975">
                  <a:extLst>
                    <a:ext uri="{9D8B030D-6E8A-4147-A177-3AD203B41FA5}">
                      <a16:colId xmlns:a16="http://schemas.microsoft.com/office/drawing/2014/main" val="4032028494"/>
                    </a:ext>
                  </a:extLst>
                </a:gridCol>
                <a:gridCol w="957127">
                  <a:extLst>
                    <a:ext uri="{9D8B030D-6E8A-4147-A177-3AD203B41FA5}">
                      <a16:colId xmlns:a16="http://schemas.microsoft.com/office/drawing/2014/main" val="2025872377"/>
                    </a:ext>
                  </a:extLst>
                </a:gridCol>
                <a:gridCol w="794061">
                  <a:extLst>
                    <a:ext uri="{9D8B030D-6E8A-4147-A177-3AD203B41FA5}">
                      <a16:colId xmlns:a16="http://schemas.microsoft.com/office/drawing/2014/main" val="1494283148"/>
                    </a:ext>
                  </a:extLst>
                </a:gridCol>
              </a:tblGrid>
              <a:tr h="288381">
                <a:tc rowSpan="2">
                  <a:txBody>
                    <a:bodyPr/>
                    <a:lstStyle/>
                    <a:p>
                      <a:pPr algn="ctr"/>
                      <a:r>
                        <a:rPr lang="en-US" sz="1200"/>
                        <a:t>Gap Closure   Initiative ID</a:t>
                      </a:r>
                    </a:p>
                  </a:txBody>
                  <a:tcPr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a:solidFill>
                            <a:schemeClr val="bg1"/>
                          </a:solidFill>
                          <a:latin typeface="+mn-lt"/>
                          <a:ea typeface="+mn-ea"/>
                          <a:cs typeface="+mn-cs"/>
                        </a:rPr>
                        <a:t>Associated Driver</a:t>
                      </a:r>
                    </a:p>
                  </a:txBody>
                  <a:tcPr anchor="ctr"/>
                </a:tc>
                <a:tc rowSpan="2">
                  <a:txBody>
                    <a:bodyPr/>
                    <a:lstStyle/>
                    <a:p>
                      <a:pPr marL="0" algn="ctr" rtl="0" eaLnBrk="1" latinLnBrk="0" hangingPunct="1"/>
                      <a:r>
                        <a:rPr lang="en-US" sz="1200" b="1" kern="1200">
                          <a:solidFill>
                            <a:schemeClr val="bg1"/>
                          </a:solidFill>
                          <a:latin typeface="+mn-lt"/>
                          <a:ea typeface="+mn-ea"/>
                          <a:cs typeface="+mn-cs"/>
                        </a:rPr>
                        <a:t>SAO</a:t>
                      </a:r>
                    </a:p>
                  </a:txBody>
                  <a:tcPr anchor="ctr"/>
                </a:tc>
                <a:tc rowSpan="2">
                  <a:txBody>
                    <a:bodyPr/>
                    <a:lstStyle/>
                    <a:p>
                      <a:pPr marL="0" algn="ctr" rtl="0" eaLnBrk="1" latinLnBrk="0" hangingPunct="1"/>
                      <a:r>
                        <a:rPr lang="en-US" sz="1200" b="1" kern="1200">
                          <a:solidFill>
                            <a:schemeClr val="bg1"/>
                          </a:solidFill>
                          <a:latin typeface="+mn-lt"/>
                          <a:ea typeface="+mn-ea"/>
                          <a:cs typeface="+mn-cs"/>
                        </a:rPr>
                        <a:t>Initiative Name </a:t>
                      </a:r>
                    </a:p>
                  </a:txBody>
                  <a:tcPr anchor="ctr"/>
                </a:tc>
                <a:tc rowSpan="2">
                  <a:txBody>
                    <a:bodyPr/>
                    <a:lstStyle/>
                    <a:p>
                      <a:pPr marL="0" algn="ctr" rtl="0" eaLnBrk="1" latinLnBrk="0" hangingPunct="1"/>
                      <a:r>
                        <a:rPr lang="en-US" sz="1200" b="1" kern="1200">
                          <a:solidFill>
                            <a:schemeClr val="bg1"/>
                          </a:solidFill>
                          <a:latin typeface="+mn-lt"/>
                          <a:ea typeface="+mn-ea"/>
                          <a:cs typeface="+mn-cs"/>
                        </a:rPr>
                        <a:t>Description</a:t>
                      </a:r>
                    </a:p>
                  </a:txBody>
                  <a:tcPr anchor="ctr"/>
                </a:tc>
                <a:tc gridSpan="2">
                  <a:txBody>
                    <a:bodyPr/>
                    <a:lstStyle/>
                    <a:p>
                      <a:pPr marL="0" algn="ctr" rtl="0" eaLnBrk="1" latinLnBrk="0" hangingPunct="1"/>
                      <a:r>
                        <a:rPr lang="en-US" sz="1200" b="1" kern="1200">
                          <a:solidFill>
                            <a:schemeClr val="bg1"/>
                          </a:solidFill>
                          <a:latin typeface="+mn-lt"/>
                          <a:ea typeface="+mn-ea"/>
                          <a:cs typeface="+mn-cs"/>
                        </a:rPr>
                        <a:t>Impact</a:t>
                      </a:r>
                    </a:p>
                  </a:txBody>
                  <a:tcPr anchor="ctr"/>
                </a:tc>
                <a:tc hMerge="1">
                  <a:txBody>
                    <a:bodyPr/>
                    <a:lstStyle/>
                    <a:p>
                      <a:pPr marL="0" algn="ctr" rtl="0" eaLnBrk="1" latinLnBrk="0" hangingPunct="1"/>
                      <a:endParaRPr lang="en-US" sz="1200" b="1" kern="1200">
                        <a:solidFill>
                          <a:schemeClr val="bg1"/>
                        </a:solidFill>
                        <a:latin typeface="+mn-lt"/>
                        <a:ea typeface="+mn-ea"/>
                        <a:cs typeface="+mn-cs"/>
                      </a:endParaRPr>
                    </a:p>
                  </a:txBody>
                  <a:tcPr anchor="ctr"/>
                </a:tc>
                <a:tc rowSpan="2">
                  <a:txBody>
                    <a:bodyPr/>
                    <a:lstStyle/>
                    <a:p>
                      <a:pPr marL="0" algn="ctr" rtl="0" eaLnBrk="1" latinLnBrk="0" hangingPunct="1"/>
                      <a:r>
                        <a:rPr lang="en-US" sz="1200" b="1" kern="1200">
                          <a:solidFill>
                            <a:schemeClr val="bg1"/>
                          </a:solidFill>
                          <a:latin typeface="+mn-lt"/>
                          <a:ea typeface="+mn-ea"/>
                          <a:cs typeface="+mn-cs"/>
                        </a:rPr>
                        <a:t>Estimated Completion Date / Status</a:t>
                      </a:r>
                    </a:p>
                  </a:txBody>
                  <a:tcPr anchor="ctr"/>
                </a:tc>
                <a:tc rowSpan="2">
                  <a:txBody>
                    <a:bodyPr/>
                    <a:lstStyle/>
                    <a:p>
                      <a:pPr algn="ctr"/>
                      <a:r>
                        <a:rPr lang="en-US" sz="1200"/>
                        <a:t>Analytic Initiative ID</a:t>
                      </a:r>
                    </a:p>
                  </a:txBody>
                  <a:tcPr anchor="ctr"/>
                </a:tc>
                <a:tc rowSpan="2">
                  <a:txBody>
                    <a:bodyPr/>
                    <a:lstStyle/>
                    <a:p>
                      <a:pPr marL="0" algn="ctr" rtl="0" eaLnBrk="1" latinLnBrk="0" hangingPunct="1"/>
                      <a:r>
                        <a:rPr lang="en-US" sz="1200" b="1" kern="1200">
                          <a:solidFill>
                            <a:schemeClr val="bg1"/>
                          </a:solidFill>
                          <a:latin typeface="+mn-lt"/>
                          <a:ea typeface="+mn-ea"/>
                          <a:cs typeface="+mn-cs"/>
                        </a:rPr>
                        <a:t>Barrier ID</a:t>
                      </a:r>
                    </a:p>
                  </a:txBody>
                  <a:tcPr anchor="ctr"/>
                </a:tc>
                <a:extLst>
                  <a:ext uri="{0D108BD9-81ED-4DB2-BD59-A6C34878D82A}">
                    <a16:rowId xmlns:a16="http://schemas.microsoft.com/office/drawing/2014/main" val="2924238448"/>
                  </a:ext>
                </a:extLst>
              </a:tr>
              <a:tr h="288381">
                <a:tc vMerge="1">
                  <a:txBody>
                    <a:bodyPr/>
                    <a:lstStyle/>
                    <a:p>
                      <a:pPr algn="ctr"/>
                      <a:endParaRPr lang="en-US" sz="1200"/>
                    </a:p>
                  </a:txBody>
                  <a:tcPr anchor="ct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1" kern="1200">
                        <a:solidFill>
                          <a:schemeClr val="bg1"/>
                        </a:solidFill>
                        <a:latin typeface="+mn-lt"/>
                        <a:ea typeface="+mn-ea"/>
                        <a:cs typeface="+mn-cs"/>
                      </a:endParaRPr>
                    </a:p>
                  </a:txBody>
                  <a:tcPr anchor="ctr"/>
                </a:tc>
                <a:tc vMerge="1">
                  <a:txBody>
                    <a:bodyPr/>
                    <a:lstStyle/>
                    <a:p>
                      <a:pPr marL="0" algn="ctr" rtl="0" eaLnBrk="1" latinLnBrk="0" hangingPunct="1"/>
                      <a:endParaRPr lang="en-US" sz="1200" b="1" kern="1200">
                        <a:solidFill>
                          <a:schemeClr val="bg1"/>
                        </a:solidFill>
                        <a:latin typeface="+mn-lt"/>
                        <a:ea typeface="+mn-ea"/>
                        <a:cs typeface="+mn-cs"/>
                      </a:endParaRPr>
                    </a:p>
                  </a:txBody>
                  <a:tcPr anchor="ctr"/>
                </a:tc>
                <a:tc vMerge="1">
                  <a:txBody>
                    <a:bodyPr/>
                    <a:lstStyle/>
                    <a:p>
                      <a:pPr marL="0" algn="ctr" rtl="0" eaLnBrk="1" latinLnBrk="0" hangingPunct="1"/>
                      <a:endParaRPr lang="en-US" sz="1200" b="1" kern="1200">
                        <a:solidFill>
                          <a:schemeClr val="bg1"/>
                        </a:solidFill>
                        <a:latin typeface="+mn-lt"/>
                        <a:ea typeface="+mn-ea"/>
                        <a:cs typeface="+mn-cs"/>
                      </a:endParaRPr>
                    </a:p>
                  </a:txBody>
                  <a:tcPr anchor="ctr"/>
                </a:tc>
                <a:tc vMerge="1">
                  <a:txBody>
                    <a:bodyPr/>
                    <a:lstStyle/>
                    <a:p>
                      <a:pPr marL="0" algn="ctr" rtl="0" eaLnBrk="1" latinLnBrk="0" hangingPunct="1"/>
                      <a:endParaRPr lang="en-US" sz="1200" b="1" kern="1200">
                        <a:solidFill>
                          <a:schemeClr val="bg1"/>
                        </a:solidFill>
                        <a:latin typeface="+mn-lt"/>
                        <a:ea typeface="+mn-ea"/>
                        <a:cs typeface="+mn-cs"/>
                      </a:endParaRPr>
                    </a:p>
                  </a:txBody>
                  <a:tcPr anchor="ctr"/>
                </a:tc>
                <a:tc>
                  <a:txBody>
                    <a:bodyPr/>
                    <a:lstStyle/>
                    <a:p>
                      <a:pPr marL="0" algn="ctr" rtl="0" eaLnBrk="1" latinLnBrk="0" hangingPunct="1"/>
                      <a:r>
                        <a:rPr lang="en-US" sz="1200" b="1" kern="1200">
                          <a:solidFill>
                            <a:schemeClr val="bg1"/>
                          </a:solidFill>
                          <a:latin typeface="+mn-lt"/>
                          <a:ea typeface="+mn-ea"/>
                          <a:cs typeface="+mn-cs"/>
                        </a:rPr>
                        <a:t>Projected</a:t>
                      </a:r>
                    </a:p>
                  </a:txBody>
                  <a:tcPr anchor="ctr">
                    <a:solidFill>
                      <a:schemeClr val="accent1"/>
                    </a:solidFill>
                  </a:tcPr>
                </a:tc>
                <a:tc>
                  <a:txBody>
                    <a:bodyPr/>
                    <a:lstStyle/>
                    <a:p>
                      <a:pPr marL="0" algn="ctr" rtl="0" eaLnBrk="1" latinLnBrk="0" hangingPunct="1"/>
                      <a:r>
                        <a:rPr lang="en-US" sz="1200" b="1" kern="1200">
                          <a:solidFill>
                            <a:schemeClr val="bg1"/>
                          </a:solidFill>
                          <a:latin typeface="+mn-lt"/>
                          <a:ea typeface="+mn-ea"/>
                          <a:cs typeface="+mn-cs"/>
                        </a:rPr>
                        <a:t>To Date</a:t>
                      </a:r>
                    </a:p>
                  </a:txBody>
                  <a:tcPr anchor="ctr">
                    <a:solidFill>
                      <a:schemeClr val="accent1"/>
                    </a:solidFill>
                  </a:tcPr>
                </a:tc>
                <a:tc vMerge="1">
                  <a:txBody>
                    <a:bodyPr/>
                    <a:lstStyle/>
                    <a:p>
                      <a:pPr marL="0" algn="ctr" rtl="0" eaLnBrk="1" latinLnBrk="0" hangingPunct="1"/>
                      <a:endParaRPr lang="en-US" sz="1200" b="1" kern="1200">
                        <a:solidFill>
                          <a:schemeClr val="bg1"/>
                        </a:solidFill>
                        <a:latin typeface="+mn-lt"/>
                        <a:ea typeface="+mn-ea"/>
                        <a:cs typeface="+mn-cs"/>
                      </a:endParaRPr>
                    </a:p>
                  </a:txBody>
                  <a:tcPr anchor="ctr"/>
                </a:tc>
                <a:tc vMerge="1">
                  <a:txBody>
                    <a:bodyPr/>
                    <a:lstStyle/>
                    <a:p>
                      <a:pPr algn="ctr"/>
                      <a:endParaRPr lang="en-US" sz="1200"/>
                    </a:p>
                  </a:txBody>
                  <a:tcPr anchor="ctr"/>
                </a:tc>
                <a:tc vMerge="1">
                  <a:txBody>
                    <a:bodyPr/>
                    <a:lstStyle/>
                    <a:p>
                      <a:pPr marL="0" algn="ctr" rtl="0" eaLnBrk="1" latinLnBrk="0" hangingPunct="1"/>
                      <a:endParaRPr lang="en-US" sz="1200" b="1" kern="1200">
                        <a:solidFill>
                          <a:schemeClr val="bg1"/>
                        </a:solidFill>
                        <a:latin typeface="+mn-lt"/>
                        <a:ea typeface="+mn-ea"/>
                        <a:cs typeface="+mn-cs"/>
                      </a:endParaRPr>
                    </a:p>
                  </a:txBody>
                  <a:tcPr anchor="ctr"/>
                </a:tc>
                <a:extLst>
                  <a:ext uri="{0D108BD9-81ED-4DB2-BD59-A6C34878D82A}">
                    <a16:rowId xmlns:a16="http://schemas.microsoft.com/office/drawing/2014/main" val="416801266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(G-FY-XX)</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strike="noStrike" kern="1200">
                        <a:solidFill>
                          <a:srgbClr val="FF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Ex: G-25-01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rgbClr val="FF0000"/>
                          </a:solidFill>
                        </a:rPr>
                        <a:t>[Tier #] – </a:t>
                      </a:r>
                      <a:r>
                        <a:rPr lang="en-US" sz="1000" i="1">
                          <a:solidFill>
                            <a:srgbClr val="FF0000"/>
                          </a:solidFill>
                        </a:rPr>
                        <a:t>Driver</a:t>
                      </a:r>
                      <a:r>
                        <a:rPr lang="en-US" sz="1000" i="1" baseline="0">
                          <a:solidFill>
                            <a:srgbClr val="FF0000"/>
                          </a:solidFill>
                        </a:rPr>
                        <a:t> </a:t>
                      </a:r>
                      <a:endParaRPr lang="en-US" sz="1000">
                        <a:solidFill>
                          <a:srgbClr val="FF0000"/>
                        </a:solidFill>
                      </a:endParaRPr>
                    </a:p>
                    <a:p>
                      <a:pPr algn="l"/>
                      <a:endParaRPr lang="en-US" sz="1000">
                        <a:solidFill>
                          <a:srgbClr val="FF0000"/>
                        </a:solidFill>
                      </a:endParaRP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baseline="0">
                          <a:solidFill>
                            <a:srgbClr val="FF0000"/>
                          </a:solidFill>
                        </a:rPr>
                        <a:t>[insert name of the single Senior Accountable Individual responsible for monitoring and leading the initiative] </a:t>
                      </a:r>
                      <a:endParaRPr lang="en-US" sz="1000">
                        <a:solidFill>
                          <a:srgbClr val="FF0000"/>
                        </a:solidFill>
                      </a:endParaRPr>
                    </a:p>
                    <a:p>
                      <a:pPr algn="l"/>
                      <a:endParaRPr lang="en-US" sz="1000">
                        <a:solidFill>
                          <a:srgbClr val="FF0000"/>
                        </a:solidFill>
                      </a:endParaRPr>
                    </a:p>
                  </a:txBody>
                  <a:tcPr/>
                </a:tc>
                <a:tc>
                  <a:txBody>
                    <a:bodyPr/>
                    <a:lstStyle/>
                    <a:p>
                      <a:pPr algn="l"/>
                      <a:r>
                        <a:rPr lang="en-US" sz="1000">
                          <a:solidFill>
                            <a:srgbClr val="FF0000"/>
                          </a:solidFill>
                        </a:rPr>
                        <a:t>[insert name of the initiative for easy reference going forward]</a:t>
                      </a:r>
                    </a:p>
                  </a:txBody>
                  <a:tcPr/>
                </a:tc>
                <a:tc>
                  <a:txBody>
                    <a:bodyPr/>
                    <a:lstStyle/>
                    <a:p>
                      <a:pPr algn="l"/>
                      <a:r>
                        <a:rPr lang="en-US" sz="1000">
                          <a:solidFill>
                            <a:srgbClr val="FF0000"/>
                          </a:solidFill>
                        </a:rPr>
                        <a:t>[insert a description of</a:t>
                      </a:r>
                      <a:r>
                        <a:rPr lang="en-US" sz="1000" baseline="0">
                          <a:solidFill>
                            <a:srgbClr val="FF0000"/>
                          </a:solidFill>
                        </a:rPr>
                        <a:t> the 5Ws for the initiative, including: </a:t>
                      </a:r>
                    </a:p>
                    <a:p>
                      <a:pPr algn="l"/>
                      <a:r>
                        <a:rPr lang="en-US" sz="1000" baseline="0">
                          <a:solidFill>
                            <a:srgbClr val="FF0000"/>
                          </a:solidFill>
                        </a:rPr>
                        <a:t>WHO is going to execute it, </a:t>
                      </a:r>
                    </a:p>
                    <a:p>
                      <a:pPr algn="l"/>
                      <a:r>
                        <a:rPr lang="en-US" sz="1000" baseline="0">
                          <a:solidFill>
                            <a:srgbClr val="FF0000"/>
                          </a:solidFill>
                        </a:rPr>
                        <a:t>WHAT they are going to do, </a:t>
                      </a:r>
                    </a:p>
                    <a:p>
                      <a:pPr algn="l"/>
                      <a:r>
                        <a:rPr lang="en-US" sz="1000" baseline="0">
                          <a:solidFill>
                            <a:srgbClr val="FF0000"/>
                          </a:solidFill>
                        </a:rPr>
                        <a:t>WHEN they’re going to do it, </a:t>
                      </a:r>
                    </a:p>
                    <a:p>
                      <a:pPr algn="l"/>
                      <a:r>
                        <a:rPr lang="en-US" sz="1000" baseline="0">
                          <a:solidFill>
                            <a:srgbClr val="FF0000"/>
                          </a:solidFill>
                        </a:rPr>
                        <a:t>WHERE it will be done </a:t>
                      </a:r>
                    </a:p>
                    <a:p>
                      <a:pPr algn="l"/>
                      <a:r>
                        <a:rPr lang="en-US" sz="1000" baseline="0">
                          <a:solidFill>
                            <a:srgbClr val="FF0000"/>
                          </a:solidFill>
                        </a:rPr>
                        <a:t>(the WHY should be detailed in the </a:t>
                      </a:r>
                      <a:r>
                        <a:rPr lang="en-US" sz="1000" i="1" baseline="0">
                          <a:solidFill>
                            <a:srgbClr val="FF0000"/>
                          </a:solidFill>
                        </a:rPr>
                        <a:t>Impact </a:t>
                      </a:r>
                      <a:r>
                        <a:rPr lang="en-US" sz="1000" i="0" baseline="0">
                          <a:solidFill>
                            <a:srgbClr val="FF0000"/>
                          </a:solidFill>
                        </a:rPr>
                        <a:t>column</a:t>
                      </a:r>
                      <a:endParaRPr lang="en-US" sz="1000" i="1">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aseline="0">
                          <a:solidFill>
                            <a:srgbClr val="FF0000"/>
                          </a:solidFill>
                        </a:rPr>
                        <a:t>[quantify the expected performance improvement from this initiative (i.e., impact on the associated driver and the T1 outcome, if known)]</a:t>
                      </a:r>
                      <a:endParaRPr lang="en-US" sz="100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rgbClr val="FF0000"/>
                          </a:solidFill>
                        </a:rPr>
                        <a:t>[quantify the current impact to date from this initiative (i.e., impact to the associated driver and the T1 outcome, if known)]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rgbClr val="FF0000"/>
                        </a:solidFill>
                      </a:endParaRP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baseline="0">
                          <a:solidFill>
                            <a:srgbClr val="FF0000"/>
                          </a:solidFill>
                        </a:rPr>
                        <a:t>[provide targeted date of completion]</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US" sz="1000" baseline="0">
                        <a:solidFill>
                          <a:srgbClr val="FF0000"/>
                        </a:solidFill>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en-US" sz="1000" baseline="0">
                          <a:solidFill>
                            <a:srgbClr val="FF0000"/>
                          </a:solidFill>
                        </a:rPr>
                        <a:t>[Indicate “Planned” or “Active”]</a:t>
                      </a:r>
                      <a:endParaRPr lang="en-US" sz="1000">
                        <a:solidFill>
                          <a:srgbClr val="FF0000"/>
                        </a:solidFill>
                      </a:endParaRPr>
                    </a:p>
                    <a:p>
                      <a:pPr algn="l"/>
                      <a:endParaRPr lang="en-US" sz="100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(A-FY-XX)</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strike="noStrike" kern="1200">
                        <a:solidFill>
                          <a:srgbClr val="FF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Ex: A-25-01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(B-FY-XX)</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strike="noStrike" kern="1200">
                        <a:solidFill>
                          <a:srgbClr val="FF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Ex: B-25-01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i="1">
                        <a:solidFill>
                          <a:srgbClr val="FF0000"/>
                        </a:solidFill>
                      </a:endParaRPr>
                    </a:p>
                  </a:txBody>
                  <a:tcPr/>
                </a:tc>
                <a:extLst>
                  <a:ext uri="{0D108BD9-81ED-4DB2-BD59-A6C34878D82A}">
                    <a16:rowId xmlns:a16="http://schemas.microsoft.com/office/drawing/2014/main" val="162289230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07590756"/>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387002773"/>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extLst>
                  <a:ext uri="{0D108BD9-81ED-4DB2-BD59-A6C34878D82A}">
                    <a16:rowId xmlns:a16="http://schemas.microsoft.com/office/drawing/2014/main" val="217042772"/>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165007648"/>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extLst>
                  <a:ext uri="{0D108BD9-81ED-4DB2-BD59-A6C34878D82A}">
                    <a16:rowId xmlns:a16="http://schemas.microsoft.com/office/drawing/2014/main" val="2946690663"/>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617179829"/>
                  </a:ext>
                </a:extLst>
              </a:tr>
            </a:tbl>
          </a:graphicData>
        </a:graphic>
      </p:graphicFrame>
      <p:sp>
        <p:nvSpPr>
          <p:cNvPr id="6" name="Rectangle 5">
            <a:extLst>
              <a:ext uri="{FF2B5EF4-FFF2-40B4-BE49-F238E27FC236}">
                <a16:creationId xmlns:a16="http://schemas.microsoft.com/office/drawing/2014/main" id="{B7BA5FF2-6446-33C9-E552-C44D0DAA24F2}"/>
              </a:ext>
            </a:extLst>
          </p:cNvPr>
          <p:cNvSpPr/>
          <p:nvPr/>
        </p:nvSpPr>
        <p:spPr>
          <a:xfrm>
            <a:off x="8734081" y="4748734"/>
            <a:ext cx="3103942" cy="644733"/>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a:solidFill>
                  <a:schemeClr val="tx1"/>
                </a:solidFill>
              </a:rPr>
              <a:t>Sort the list of initiatives in terms of the </a:t>
            </a:r>
            <a:r>
              <a:rPr lang="en-US" sz="1200" i="1">
                <a:solidFill>
                  <a:schemeClr val="tx1"/>
                </a:solidFill>
              </a:rPr>
              <a:t>quantified</a:t>
            </a:r>
            <a:r>
              <a:rPr lang="en-US" sz="1200">
                <a:solidFill>
                  <a:schemeClr val="tx1"/>
                </a:solidFill>
              </a:rPr>
              <a:t> Projected Impact from highest to lowest impact to the Tier 1. </a:t>
            </a:r>
          </a:p>
        </p:txBody>
      </p:sp>
      <p:sp>
        <p:nvSpPr>
          <p:cNvPr id="7" name="Rectangle 6">
            <a:extLst>
              <a:ext uri="{FF2B5EF4-FFF2-40B4-BE49-F238E27FC236}">
                <a16:creationId xmlns:a16="http://schemas.microsoft.com/office/drawing/2014/main" id="{F3C80780-540A-3EC6-C31F-1E52A83383AA}"/>
              </a:ext>
            </a:extLst>
          </p:cNvPr>
          <p:cNvSpPr/>
          <p:nvPr/>
        </p:nvSpPr>
        <p:spPr>
          <a:xfrm>
            <a:off x="1658679" y="6431837"/>
            <a:ext cx="2211572" cy="447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700">
                <a:solidFill>
                  <a:schemeClr val="tx1"/>
                </a:solidFill>
              </a:rPr>
              <a:t>What is your next step?</a:t>
            </a:r>
          </a:p>
          <a:p>
            <a:r>
              <a:rPr lang="en-US" sz="700">
                <a:solidFill>
                  <a:schemeClr val="tx1"/>
                </a:solidFill>
              </a:rPr>
              <a:t>How quickly can we see what we have learned?</a:t>
            </a:r>
          </a:p>
        </p:txBody>
      </p:sp>
    </p:spTree>
    <p:extLst>
      <p:ext uri="{BB962C8B-B14F-4D97-AF65-F5344CB8AC3E}">
        <p14:creationId xmlns:p14="http://schemas.microsoft.com/office/powerpoint/2010/main" val="47943918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167340" y="182881"/>
            <a:ext cx="7835900" cy="460705"/>
          </a:xfrm>
        </p:spPr>
        <p:txBody>
          <a:bodyPr/>
          <a:lstStyle/>
          <a:p>
            <a:r>
              <a:rPr lang="en-US"/>
              <a:t>Barrier Removal Actions Requested</a:t>
            </a:r>
          </a:p>
        </p:txBody>
      </p:sp>
      <p:graphicFrame>
        <p:nvGraphicFramePr>
          <p:cNvPr id="4" name="Table 3"/>
          <p:cNvGraphicFramePr>
            <a:graphicFrameLocks noGrp="1"/>
          </p:cNvGraphicFramePr>
          <p:nvPr>
            <p:extLst>
              <p:ext uri="{D42A27DB-BD31-4B8C-83A1-F6EECF244321}">
                <p14:modId xmlns:p14="http://schemas.microsoft.com/office/powerpoint/2010/main" val="3131520801"/>
              </p:ext>
            </p:extLst>
          </p:nvPr>
        </p:nvGraphicFramePr>
        <p:xfrm>
          <a:off x="173457" y="699580"/>
          <a:ext cx="11843066" cy="2824480"/>
        </p:xfrm>
        <a:graphic>
          <a:graphicData uri="http://schemas.openxmlformats.org/drawingml/2006/table">
            <a:tbl>
              <a:tblPr firstRow="1" bandRow="1">
                <a:tableStyleId>{5C22544A-7EE6-4342-B048-85BDC9FD1C3A}</a:tableStyleId>
              </a:tblPr>
              <a:tblGrid>
                <a:gridCol w="1054902">
                  <a:extLst>
                    <a:ext uri="{9D8B030D-6E8A-4147-A177-3AD203B41FA5}">
                      <a16:colId xmlns:a16="http://schemas.microsoft.com/office/drawing/2014/main" val="2685449273"/>
                    </a:ext>
                  </a:extLst>
                </a:gridCol>
                <a:gridCol w="3611477">
                  <a:extLst>
                    <a:ext uri="{9D8B030D-6E8A-4147-A177-3AD203B41FA5}">
                      <a16:colId xmlns:a16="http://schemas.microsoft.com/office/drawing/2014/main" val="1912613448"/>
                    </a:ext>
                  </a:extLst>
                </a:gridCol>
                <a:gridCol w="2647892">
                  <a:extLst>
                    <a:ext uri="{9D8B030D-6E8A-4147-A177-3AD203B41FA5}">
                      <a16:colId xmlns:a16="http://schemas.microsoft.com/office/drawing/2014/main" val="1652917981"/>
                    </a:ext>
                  </a:extLst>
                </a:gridCol>
                <a:gridCol w="1696005">
                  <a:extLst>
                    <a:ext uri="{9D8B030D-6E8A-4147-A177-3AD203B41FA5}">
                      <a16:colId xmlns:a16="http://schemas.microsoft.com/office/drawing/2014/main" val="729768523"/>
                    </a:ext>
                  </a:extLst>
                </a:gridCol>
                <a:gridCol w="1260939">
                  <a:extLst>
                    <a:ext uri="{9D8B030D-6E8A-4147-A177-3AD203B41FA5}">
                      <a16:colId xmlns:a16="http://schemas.microsoft.com/office/drawing/2014/main" val="1562155436"/>
                    </a:ext>
                  </a:extLst>
                </a:gridCol>
                <a:gridCol w="1571851">
                  <a:extLst>
                    <a:ext uri="{9D8B030D-6E8A-4147-A177-3AD203B41FA5}">
                      <a16:colId xmlns:a16="http://schemas.microsoft.com/office/drawing/2014/main" val="898426019"/>
                    </a:ext>
                  </a:extLst>
                </a:gridCol>
              </a:tblGrid>
              <a:tr h="370840">
                <a:tc>
                  <a:txBody>
                    <a:bodyPr/>
                    <a:lstStyle/>
                    <a:p>
                      <a:pPr marL="0" algn="ctr" defTabSz="914377" rtl="0" eaLnBrk="1" latinLnBrk="0" hangingPunct="1"/>
                      <a:r>
                        <a:rPr lang="en-US" sz="1200" b="1" kern="1200">
                          <a:solidFill>
                            <a:schemeClr val="bg1"/>
                          </a:solidFill>
                          <a:latin typeface="+mn-lt"/>
                          <a:ea typeface="+mn-ea"/>
                          <a:cs typeface="+mn-cs"/>
                        </a:rPr>
                        <a:t>Barrier ID</a:t>
                      </a:r>
                    </a:p>
                  </a:txBody>
                  <a:tcPr anchor="ctr"/>
                </a:tc>
                <a:tc>
                  <a:txBody>
                    <a:bodyPr/>
                    <a:lstStyle/>
                    <a:p>
                      <a:pPr marL="0" algn="ctr" defTabSz="914377" rtl="0" eaLnBrk="1" latinLnBrk="0" hangingPunct="1"/>
                      <a:r>
                        <a:rPr lang="en-US" sz="1200" b="1" kern="1200">
                          <a:solidFill>
                            <a:schemeClr val="bg1"/>
                          </a:solidFill>
                          <a:latin typeface="+mn-lt"/>
                          <a:ea typeface="+mn-ea"/>
                          <a:cs typeface="+mn-cs"/>
                        </a:rPr>
                        <a:t>Barrier Description</a:t>
                      </a:r>
                    </a:p>
                  </a:txBody>
                  <a:tcPr anchor="ct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1200" b="1" kern="1200">
                          <a:solidFill>
                            <a:schemeClr val="bg1"/>
                          </a:solidFill>
                          <a:latin typeface="+mn-lt"/>
                          <a:ea typeface="+mn-ea"/>
                          <a:cs typeface="+mn-cs"/>
                        </a:rPr>
                        <a:t>Requested VCNO Action</a:t>
                      </a:r>
                    </a:p>
                  </a:txBody>
                  <a:tcPr anchor="ctr" anchorCtr="1"/>
                </a:tc>
                <a:tc>
                  <a:txBody>
                    <a:bodyPr/>
                    <a:lstStyle/>
                    <a:p>
                      <a:pPr marL="0" algn="ctr" defTabSz="914377" rtl="0" eaLnBrk="1" latinLnBrk="0" hangingPunct="1"/>
                      <a:r>
                        <a:rPr lang="en-US" sz="1200" b="1" kern="1200">
                          <a:solidFill>
                            <a:schemeClr val="bg1"/>
                          </a:solidFill>
                          <a:latin typeface="+mn-lt"/>
                          <a:ea typeface="+mn-ea"/>
                          <a:cs typeface="+mn-cs"/>
                        </a:rPr>
                        <a:t>Projected Impact</a:t>
                      </a:r>
                    </a:p>
                  </a:txBody>
                  <a:tcPr anchor="ctr"/>
                </a:tc>
                <a:tc>
                  <a:txBody>
                    <a:bodyPr/>
                    <a:lstStyle/>
                    <a:p>
                      <a:pPr marL="0" algn="ctr" defTabSz="914377" rtl="0" eaLnBrk="1" latinLnBrk="0" hangingPunct="1"/>
                      <a:r>
                        <a:rPr lang="en-US" sz="1200" b="1" kern="1200">
                          <a:solidFill>
                            <a:schemeClr val="bg1"/>
                          </a:solidFill>
                          <a:latin typeface="+mn-lt"/>
                          <a:ea typeface="+mn-ea"/>
                          <a:cs typeface="+mn-cs"/>
                        </a:rPr>
                        <a:t>Need by Date</a:t>
                      </a:r>
                    </a:p>
                  </a:txBody>
                  <a:tcPr anchor="ct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1200" b="1" kern="1200">
                          <a:solidFill>
                            <a:schemeClr val="bg1"/>
                          </a:solidFill>
                          <a:latin typeface="+mn-lt"/>
                          <a:ea typeface="+mn-ea"/>
                          <a:cs typeface="+mn-cs"/>
                        </a:rPr>
                        <a:t>Associated Gap Closure ID &amp; Driver</a:t>
                      </a:r>
                    </a:p>
                  </a:txBody>
                  <a:tcPr anchor="ctr" anchorCtr="1"/>
                </a:tc>
                <a:extLst>
                  <a:ext uri="{0D108BD9-81ED-4DB2-BD59-A6C34878D82A}">
                    <a16:rowId xmlns:a16="http://schemas.microsoft.com/office/drawing/2014/main" val="2324909243"/>
                  </a:ext>
                </a:extLst>
              </a:tr>
              <a:tr h="37084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a:solidFill>
                            <a:srgbClr val="FF0000"/>
                          </a:solidFill>
                          <a:latin typeface="+mn-lt"/>
                          <a:ea typeface="+mn-ea"/>
                          <a:cs typeface="+mn-cs"/>
                        </a:rPr>
                        <a:t>(B-FY-XX)</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US" sz="1000" kern="1200">
                        <a:solidFill>
                          <a:srgbClr val="FF0000"/>
                        </a:solidFill>
                        <a:latin typeface="+mn-lt"/>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a:solidFill>
                            <a:srgbClr val="FF0000"/>
                          </a:solidFill>
                          <a:latin typeface="+mn-lt"/>
                          <a:ea typeface="+mn-ea"/>
                          <a:cs typeface="+mn-cs"/>
                        </a:rPr>
                        <a:t>Ex: B-25-01</a:t>
                      </a:r>
                    </a:p>
                  </a:txBody>
                  <a:tcPr/>
                </a:tc>
                <a:tc>
                  <a:txBody>
                    <a:bodyPr/>
                    <a:lstStyle/>
                    <a:p>
                      <a:pPr marL="0" algn="l" rtl="0" eaLnBrk="1" latinLnBrk="0" hangingPunct="1"/>
                      <a:r>
                        <a:rPr lang="en-US" sz="1000" kern="1200">
                          <a:solidFill>
                            <a:srgbClr val="FF0000"/>
                          </a:solidFill>
                          <a:latin typeface="+mn-lt"/>
                          <a:ea typeface="+mn-ea"/>
                          <a:cs typeface="+mn-cs"/>
                        </a:rPr>
                        <a:t>[description of the barrier impeding gap closure and rationale for assistance request]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a:solidFill>
                            <a:srgbClr val="FF0000"/>
                          </a:solidFill>
                          <a:latin typeface="+mn-lt"/>
                          <a:ea typeface="+mn-ea"/>
                          <a:cs typeface="+mn-cs"/>
                        </a:rPr>
                        <a:t>[description of what you need the VCNO to do to remove your barrier]</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a:solidFill>
                            <a:srgbClr val="FF0000"/>
                          </a:solidFill>
                          <a:latin typeface="+mn-lt"/>
                          <a:ea typeface="+mn-ea"/>
                          <a:cs typeface="+mn-cs"/>
                        </a:rPr>
                        <a:t>[the quantifiable projected impact on a specific driver if said barrier were to be  removed]</a:t>
                      </a:r>
                    </a:p>
                  </a:txBody>
                  <a:tcPr/>
                </a:tc>
                <a:tc>
                  <a:txBody>
                    <a:bodyPr/>
                    <a:lstStyle/>
                    <a:p>
                      <a:pPr marL="0" algn="l" rtl="0" eaLnBrk="1" latinLnBrk="0" hangingPunct="1"/>
                      <a:r>
                        <a:rPr lang="en-US" sz="1000" kern="1200">
                          <a:solidFill>
                            <a:srgbClr val="FF0000"/>
                          </a:solidFill>
                          <a:latin typeface="+mn-lt"/>
                          <a:ea typeface="+mn-ea"/>
                          <a:cs typeface="+mn-cs"/>
                        </a:rPr>
                        <a:t>[requested completion date for action]</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a:solidFill>
                            <a:srgbClr val="FF0000"/>
                          </a:solidFill>
                          <a:latin typeface="+mn-lt"/>
                          <a:ea typeface="+mn-ea"/>
                          <a:cs typeface="+mn-cs"/>
                        </a:rPr>
                        <a:t>(G-FY-XX)</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US" sz="1000" kern="1200">
                        <a:solidFill>
                          <a:srgbClr val="FF0000"/>
                        </a:solidFill>
                        <a:latin typeface="+mn-lt"/>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a:solidFill>
                            <a:srgbClr val="FF0000"/>
                          </a:solidFill>
                          <a:latin typeface="+mn-lt"/>
                          <a:ea typeface="+mn-ea"/>
                          <a:cs typeface="+mn-cs"/>
                        </a:rPr>
                        <a:t>Ex: G-25-01</a:t>
                      </a:r>
                    </a:p>
                  </a:txBody>
                  <a:tcPr/>
                </a:tc>
                <a:extLst>
                  <a:ext uri="{0D108BD9-81ED-4DB2-BD59-A6C34878D82A}">
                    <a16:rowId xmlns:a16="http://schemas.microsoft.com/office/drawing/2014/main" val="390839673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083726896"/>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684970417"/>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091689172"/>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79165831"/>
                  </a:ext>
                </a:extLst>
              </a:tr>
            </a:tbl>
          </a:graphicData>
        </a:graphic>
      </p:graphicFrame>
    </p:spTree>
    <p:extLst>
      <p:ext uri="{BB962C8B-B14F-4D97-AF65-F5344CB8AC3E}">
        <p14:creationId xmlns:p14="http://schemas.microsoft.com/office/powerpoint/2010/main" val="52702964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8A9B3-2EB9-1520-D057-07E8FBF97F0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7E96C61-4DE2-75EF-9EDF-993223A1C5E6}"/>
              </a:ext>
            </a:extLst>
          </p:cNvPr>
          <p:cNvSpPr>
            <a:spLocks noGrp="1"/>
          </p:cNvSpPr>
          <p:nvPr>
            <p:ph type="title"/>
          </p:nvPr>
        </p:nvSpPr>
        <p:spPr>
          <a:xfrm>
            <a:off x="2167340" y="182881"/>
            <a:ext cx="7835900" cy="460705"/>
          </a:xfrm>
        </p:spPr>
        <p:txBody>
          <a:bodyPr/>
          <a:lstStyle/>
          <a:p>
            <a:r>
              <a:rPr lang="en-US"/>
              <a:t>Next Steps </a:t>
            </a:r>
          </a:p>
        </p:txBody>
      </p:sp>
      <p:graphicFrame>
        <p:nvGraphicFramePr>
          <p:cNvPr id="2" name="Table 1">
            <a:extLst>
              <a:ext uri="{FF2B5EF4-FFF2-40B4-BE49-F238E27FC236}">
                <a16:creationId xmlns:a16="http://schemas.microsoft.com/office/drawing/2014/main" id="{3835295B-3BD8-F799-ACB4-0B8BD3871EDE}"/>
              </a:ext>
            </a:extLst>
          </p:cNvPr>
          <p:cNvGraphicFramePr>
            <a:graphicFrameLocks noGrp="1"/>
          </p:cNvGraphicFramePr>
          <p:nvPr>
            <p:extLst>
              <p:ext uri="{D42A27DB-BD31-4B8C-83A1-F6EECF244321}">
                <p14:modId xmlns:p14="http://schemas.microsoft.com/office/powerpoint/2010/main" val="2037699614"/>
              </p:ext>
            </p:extLst>
          </p:nvPr>
        </p:nvGraphicFramePr>
        <p:xfrm>
          <a:off x="1533525" y="682114"/>
          <a:ext cx="9353550" cy="1621139"/>
        </p:xfrm>
        <a:graphic>
          <a:graphicData uri="http://schemas.openxmlformats.org/drawingml/2006/table">
            <a:tbl>
              <a:tblPr firstRow="1" bandRow="1">
                <a:tableStyleId>{5C22544A-7EE6-4342-B048-85BDC9FD1C3A}</a:tableStyleId>
              </a:tblPr>
              <a:tblGrid>
                <a:gridCol w="9353550">
                  <a:extLst>
                    <a:ext uri="{9D8B030D-6E8A-4147-A177-3AD203B41FA5}">
                      <a16:colId xmlns:a16="http://schemas.microsoft.com/office/drawing/2014/main" val="2685449273"/>
                    </a:ext>
                  </a:extLst>
                </a:gridCol>
              </a:tblGrid>
              <a:tr h="520477">
                <a:tc>
                  <a:txBody>
                    <a:bodyPr/>
                    <a:lstStyle/>
                    <a:p>
                      <a:pPr marL="0" algn="ctr" defTabSz="914377" rtl="0" eaLnBrk="1" latinLnBrk="0" hangingPunct="1"/>
                      <a:r>
                        <a:rPr lang="en-US" sz="1600" b="1" kern="1200" dirty="0">
                          <a:solidFill>
                            <a:schemeClr val="bg1"/>
                          </a:solidFill>
                          <a:latin typeface="+mn-lt"/>
                          <a:ea typeface="+mn-ea"/>
                          <a:cs typeface="+mn-cs"/>
                        </a:rPr>
                        <a:t>Next Step #1: </a:t>
                      </a:r>
                      <a:r>
                        <a:rPr lang="en-US" sz="1600" b="1" i="1" kern="1200" dirty="0">
                          <a:solidFill>
                            <a:srgbClr val="FF0000"/>
                          </a:solidFill>
                          <a:latin typeface="+mn-lt"/>
                          <a:ea typeface="+mn-ea"/>
                          <a:cs typeface="+mn-cs"/>
                        </a:rPr>
                        <a:t>Build out driver tree / Conduct process improvement event / etc.</a:t>
                      </a:r>
                    </a:p>
                  </a:txBody>
                  <a:tcPr anchor="ctr">
                    <a:solidFill>
                      <a:srgbClr val="002060"/>
                    </a:solidFill>
                  </a:tcPr>
                </a:tc>
                <a:extLst>
                  <a:ext uri="{0D108BD9-81ED-4DB2-BD59-A6C34878D82A}">
                    <a16:rowId xmlns:a16="http://schemas.microsoft.com/office/drawing/2014/main" val="2324909243"/>
                  </a:ext>
                </a:extLst>
              </a:tr>
              <a:tr h="1100662">
                <a:tc>
                  <a:txBody>
                    <a:bodyPr/>
                    <a:lstStyle/>
                    <a:p>
                      <a:pPr marL="285750" marR="0" lvl="0" indent="-2857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rgbClr val="FF0000"/>
                          </a:solidFill>
                          <a:latin typeface="+mn-lt"/>
                          <a:ea typeface="+mn-ea"/>
                          <a:cs typeface="+mn-cs"/>
                        </a:rPr>
                        <a:t>[Select Next Step*]</a:t>
                      </a:r>
                    </a:p>
                    <a:p>
                      <a:pPr marL="285750" marR="0" lvl="0" indent="-2857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rgbClr val="FF0000"/>
                          </a:solidFill>
                          <a:latin typeface="+mn-lt"/>
                          <a:ea typeface="+mn-ea"/>
                          <a:cs typeface="+mn-cs"/>
                        </a:rPr>
                        <a:t>Describe this strategic next step for the effort in greater detail – do not restate gap closure plans/LOEs.  </a:t>
                      </a:r>
                    </a:p>
                  </a:txBody>
                  <a:tcPr>
                    <a:solidFill>
                      <a:schemeClr val="tx2">
                        <a:lumMod val="20000"/>
                        <a:lumOff val="80000"/>
                      </a:schemeClr>
                    </a:solidFill>
                  </a:tcPr>
                </a:tc>
                <a:extLst>
                  <a:ext uri="{0D108BD9-81ED-4DB2-BD59-A6C34878D82A}">
                    <a16:rowId xmlns:a16="http://schemas.microsoft.com/office/drawing/2014/main" val="3908396739"/>
                  </a:ext>
                </a:extLst>
              </a:tr>
            </a:tbl>
          </a:graphicData>
        </a:graphic>
      </p:graphicFrame>
      <p:graphicFrame>
        <p:nvGraphicFramePr>
          <p:cNvPr id="11" name="Table 10">
            <a:extLst>
              <a:ext uri="{FF2B5EF4-FFF2-40B4-BE49-F238E27FC236}">
                <a16:creationId xmlns:a16="http://schemas.microsoft.com/office/drawing/2014/main" id="{850D1350-E312-4FCC-5475-5259555FE0D4}"/>
              </a:ext>
            </a:extLst>
          </p:cNvPr>
          <p:cNvGraphicFramePr>
            <a:graphicFrameLocks noGrp="1"/>
          </p:cNvGraphicFramePr>
          <p:nvPr>
            <p:extLst>
              <p:ext uri="{D42A27DB-BD31-4B8C-83A1-F6EECF244321}">
                <p14:modId xmlns:p14="http://schemas.microsoft.com/office/powerpoint/2010/main" val="396945284"/>
              </p:ext>
            </p:extLst>
          </p:nvPr>
        </p:nvGraphicFramePr>
        <p:xfrm>
          <a:off x="1533525" y="2509794"/>
          <a:ext cx="9353550" cy="1679782"/>
        </p:xfrm>
        <a:graphic>
          <a:graphicData uri="http://schemas.openxmlformats.org/drawingml/2006/table">
            <a:tbl>
              <a:tblPr firstRow="1" bandRow="1">
                <a:tableStyleId>{5C22544A-7EE6-4342-B048-85BDC9FD1C3A}</a:tableStyleId>
              </a:tblPr>
              <a:tblGrid>
                <a:gridCol w="9353550">
                  <a:extLst>
                    <a:ext uri="{9D8B030D-6E8A-4147-A177-3AD203B41FA5}">
                      <a16:colId xmlns:a16="http://schemas.microsoft.com/office/drawing/2014/main" val="2685449273"/>
                    </a:ext>
                  </a:extLst>
                </a:gridCol>
              </a:tblGrid>
              <a:tr h="539304">
                <a:tc>
                  <a:txBody>
                    <a:bodyPr/>
                    <a:lstStyle/>
                    <a:p>
                      <a:pPr marL="0" algn="ctr" defTabSz="914377" rtl="0" eaLnBrk="1" latinLnBrk="0" hangingPunct="1"/>
                      <a:r>
                        <a:rPr lang="en-US" sz="1600" b="1" kern="1200" dirty="0">
                          <a:solidFill>
                            <a:schemeClr val="bg1"/>
                          </a:solidFill>
                          <a:latin typeface="+mn-lt"/>
                          <a:ea typeface="+mn-ea"/>
                          <a:cs typeface="+mn-cs"/>
                        </a:rPr>
                        <a:t>Next Step #2: </a:t>
                      </a:r>
                      <a:r>
                        <a:rPr lang="en-US" sz="1600" b="1" i="1" kern="1200" dirty="0">
                          <a:solidFill>
                            <a:srgbClr val="FF0000"/>
                          </a:solidFill>
                          <a:latin typeface="+mn-lt"/>
                          <a:ea typeface="+mn-ea"/>
                          <a:cs typeface="+mn-cs"/>
                        </a:rPr>
                        <a:t>Build out driver tree / Conduct process improvement event / etc.</a:t>
                      </a:r>
                      <a:endParaRPr lang="en-US" sz="1600" b="1" kern="1200" dirty="0">
                        <a:solidFill>
                          <a:schemeClr val="bg1"/>
                        </a:solidFill>
                        <a:latin typeface="+mn-lt"/>
                        <a:ea typeface="+mn-ea"/>
                        <a:cs typeface="+mn-cs"/>
                      </a:endParaRPr>
                    </a:p>
                  </a:txBody>
                  <a:tcPr anchor="ctr">
                    <a:solidFill>
                      <a:srgbClr val="002060"/>
                    </a:solidFill>
                  </a:tcPr>
                </a:tc>
                <a:extLst>
                  <a:ext uri="{0D108BD9-81ED-4DB2-BD59-A6C34878D82A}">
                    <a16:rowId xmlns:a16="http://schemas.microsoft.com/office/drawing/2014/main" val="2324909243"/>
                  </a:ext>
                </a:extLst>
              </a:tr>
              <a:tr h="1140478">
                <a:tc>
                  <a:txBody>
                    <a:bodyPr/>
                    <a:lstStyle/>
                    <a:p>
                      <a:pPr marL="285750" marR="0" lvl="0" indent="-2857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rgbClr val="FF0000"/>
                          </a:solidFill>
                          <a:latin typeface="+mn-lt"/>
                          <a:ea typeface="+mn-ea"/>
                          <a:cs typeface="+mn-cs"/>
                        </a:rPr>
                        <a:t>[Select Next Step*]</a:t>
                      </a:r>
                    </a:p>
                    <a:p>
                      <a:pPr marL="285750" marR="0" lvl="0" indent="-2857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rgbClr val="FF0000"/>
                          </a:solidFill>
                          <a:latin typeface="+mn-lt"/>
                          <a:ea typeface="+mn-ea"/>
                          <a:cs typeface="+mn-cs"/>
                        </a:rPr>
                        <a:t>Describe this strategic next step for the effort in greater detail – do not restate gap closure plans/LOEs.  </a:t>
                      </a:r>
                    </a:p>
                    <a:p>
                      <a:pPr marL="285750" marR="0" lvl="0" indent="-2857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600" kern="1200" dirty="0">
                        <a:solidFill>
                          <a:srgbClr val="FF0000"/>
                        </a:solidFill>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3908396739"/>
                  </a:ext>
                </a:extLst>
              </a:tr>
            </a:tbl>
          </a:graphicData>
        </a:graphic>
      </p:graphicFrame>
      <p:graphicFrame>
        <p:nvGraphicFramePr>
          <p:cNvPr id="12" name="Table 11">
            <a:extLst>
              <a:ext uri="{FF2B5EF4-FFF2-40B4-BE49-F238E27FC236}">
                <a16:creationId xmlns:a16="http://schemas.microsoft.com/office/drawing/2014/main" id="{07E007F2-FD57-2350-0B3C-240B94E339BF}"/>
              </a:ext>
            </a:extLst>
          </p:cNvPr>
          <p:cNvGraphicFramePr>
            <a:graphicFrameLocks noGrp="1"/>
          </p:cNvGraphicFramePr>
          <p:nvPr>
            <p:extLst>
              <p:ext uri="{D42A27DB-BD31-4B8C-83A1-F6EECF244321}">
                <p14:modId xmlns:p14="http://schemas.microsoft.com/office/powerpoint/2010/main" val="2660500493"/>
              </p:ext>
            </p:extLst>
          </p:nvPr>
        </p:nvGraphicFramePr>
        <p:xfrm>
          <a:off x="1533525" y="4394622"/>
          <a:ext cx="9353550" cy="1765812"/>
        </p:xfrm>
        <a:graphic>
          <a:graphicData uri="http://schemas.openxmlformats.org/drawingml/2006/table">
            <a:tbl>
              <a:tblPr firstRow="1" bandRow="1">
                <a:tableStyleId>{5C22544A-7EE6-4342-B048-85BDC9FD1C3A}</a:tableStyleId>
              </a:tblPr>
              <a:tblGrid>
                <a:gridCol w="9353550">
                  <a:extLst>
                    <a:ext uri="{9D8B030D-6E8A-4147-A177-3AD203B41FA5}">
                      <a16:colId xmlns:a16="http://schemas.microsoft.com/office/drawing/2014/main" val="2685449273"/>
                    </a:ext>
                  </a:extLst>
                </a:gridCol>
              </a:tblGrid>
              <a:tr h="541135">
                <a:tc>
                  <a:txBody>
                    <a:bodyPr/>
                    <a:lstStyle/>
                    <a:p>
                      <a:pPr marL="0" algn="ctr" defTabSz="914377" rtl="0" eaLnBrk="1" latinLnBrk="0" hangingPunct="1"/>
                      <a:r>
                        <a:rPr lang="en-US" sz="1600" b="1" kern="1200" dirty="0">
                          <a:solidFill>
                            <a:schemeClr val="bg1"/>
                          </a:solidFill>
                          <a:latin typeface="+mn-lt"/>
                          <a:ea typeface="+mn-ea"/>
                          <a:cs typeface="+mn-cs"/>
                        </a:rPr>
                        <a:t>Next Step #3: </a:t>
                      </a:r>
                      <a:r>
                        <a:rPr lang="en-US" sz="1600" b="1" i="1" kern="1200" dirty="0">
                          <a:solidFill>
                            <a:srgbClr val="FF0000"/>
                          </a:solidFill>
                          <a:latin typeface="+mn-lt"/>
                          <a:ea typeface="+mn-ea"/>
                          <a:cs typeface="+mn-cs"/>
                        </a:rPr>
                        <a:t>Build out driver tree / Conduct process improvement event / etc.</a:t>
                      </a:r>
                      <a:endParaRPr lang="en-US" sz="1600" b="1" kern="1200" dirty="0">
                        <a:solidFill>
                          <a:schemeClr val="bg1"/>
                        </a:solidFill>
                        <a:latin typeface="+mn-lt"/>
                        <a:ea typeface="+mn-ea"/>
                        <a:cs typeface="+mn-cs"/>
                      </a:endParaRPr>
                    </a:p>
                  </a:txBody>
                  <a:tcPr anchor="ctr">
                    <a:solidFill>
                      <a:srgbClr val="002060"/>
                    </a:solidFill>
                  </a:tcPr>
                </a:tc>
                <a:extLst>
                  <a:ext uri="{0D108BD9-81ED-4DB2-BD59-A6C34878D82A}">
                    <a16:rowId xmlns:a16="http://schemas.microsoft.com/office/drawing/2014/main" val="2324909243"/>
                  </a:ext>
                </a:extLst>
              </a:tr>
              <a:tr h="1224677">
                <a:tc>
                  <a:txBody>
                    <a:bodyPr/>
                    <a:lstStyle/>
                    <a:p>
                      <a:pPr marL="285750" marR="0" lvl="0" indent="-2857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rgbClr val="FF0000"/>
                          </a:solidFill>
                          <a:latin typeface="+mn-lt"/>
                          <a:ea typeface="+mn-ea"/>
                          <a:cs typeface="+mn-cs"/>
                        </a:rPr>
                        <a:t>[Select Next Step*]</a:t>
                      </a:r>
                    </a:p>
                    <a:p>
                      <a:pPr marL="285750" marR="0" lvl="0" indent="-2857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rgbClr val="FF0000"/>
                          </a:solidFill>
                          <a:latin typeface="+mn-lt"/>
                          <a:ea typeface="+mn-ea"/>
                          <a:cs typeface="+mn-cs"/>
                        </a:rPr>
                        <a:t>Describe this strategic next step for the effort in greater detail – do not restate gap closure plans/LOEs.  </a:t>
                      </a:r>
                    </a:p>
                    <a:p>
                      <a:pPr marL="285750" marR="0" lvl="0" indent="-2857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600" kern="1200" dirty="0">
                        <a:solidFill>
                          <a:srgbClr val="FF0000"/>
                        </a:solidFill>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3908396739"/>
                  </a:ext>
                </a:extLst>
              </a:tr>
            </a:tbl>
          </a:graphicData>
        </a:graphic>
      </p:graphicFrame>
      <p:sp>
        <p:nvSpPr>
          <p:cNvPr id="4" name="TextBox 3">
            <a:extLst>
              <a:ext uri="{FF2B5EF4-FFF2-40B4-BE49-F238E27FC236}">
                <a16:creationId xmlns:a16="http://schemas.microsoft.com/office/drawing/2014/main" id="{18E62F2B-1BE0-7E0D-D9A5-B40B1BA9A7CD}"/>
              </a:ext>
            </a:extLst>
          </p:cNvPr>
          <p:cNvSpPr txBox="1"/>
          <p:nvPr/>
        </p:nvSpPr>
        <p:spPr>
          <a:xfrm>
            <a:off x="0" y="2090516"/>
            <a:ext cx="3213421" cy="267696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sz="1200">
                <a:latin typeface="+mn-lt"/>
                <a:cs typeface="+mn-cs"/>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342900" indent="-342900" algn="l">
              <a:buFont typeface="Arial" panose="020B0604020202020204" pitchFamily="34" charset="0"/>
              <a:buChar char="•"/>
            </a:pPr>
            <a:r>
              <a:rPr lang="en-US" dirty="0">
                <a:solidFill>
                  <a:schemeClr val="tx1"/>
                </a:solidFill>
              </a:rPr>
              <a:t>Each Next Step should align to either the </a:t>
            </a:r>
            <a:r>
              <a:rPr lang="en-US" i="1" dirty="0">
                <a:solidFill>
                  <a:schemeClr val="tx1"/>
                </a:solidFill>
              </a:rPr>
              <a:t>Define</a:t>
            </a:r>
            <a:r>
              <a:rPr lang="en-US" dirty="0">
                <a:solidFill>
                  <a:schemeClr val="tx1"/>
                </a:solidFill>
              </a:rPr>
              <a:t>, </a:t>
            </a:r>
            <a:r>
              <a:rPr lang="en-US" i="1" dirty="0">
                <a:solidFill>
                  <a:schemeClr val="tx1"/>
                </a:solidFill>
              </a:rPr>
              <a:t>Measure</a:t>
            </a:r>
            <a:r>
              <a:rPr lang="en-US" dirty="0">
                <a:solidFill>
                  <a:schemeClr val="tx1"/>
                </a:solidFill>
              </a:rPr>
              <a:t>, and </a:t>
            </a:r>
            <a:r>
              <a:rPr lang="en-US" i="1" dirty="0">
                <a:solidFill>
                  <a:schemeClr val="tx1"/>
                </a:solidFill>
              </a:rPr>
              <a:t>Analyze</a:t>
            </a:r>
            <a:r>
              <a:rPr lang="en-US" dirty="0">
                <a:solidFill>
                  <a:schemeClr val="tx1"/>
                </a:solidFill>
              </a:rPr>
              <a:t> phases of the DMAIC process (since </a:t>
            </a:r>
            <a:r>
              <a:rPr lang="en-US" i="1" dirty="0">
                <a:solidFill>
                  <a:schemeClr val="tx1"/>
                </a:solidFill>
              </a:rPr>
              <a:t>Improve</a:t>
            </a:r>
            <a:r>
              <a:rPr lang="en-US" dirty="0">
                <a:solidFill>
                  <a:schemeClr val="tx1"/>
                </a:solidFill>
              </a:rPr>
              <a:t> and </a:t>
            </a:r>
            <a:r>
              <a:rPr lang="en-US" i="1" dirty="0">
                <a:solidFill>
                  <a:schemeClr val="tx1"/>
                </a:solidFill>
              </a:rPr>
              <a:t>Control</a:t>
            </a:r>
            <a:r>
              <a:rPr lang="en-US" dirty="0">
                <a:solidFill>
                  <a:schemeClr val="tx1"/>
                </a:solidFill>
              </a:rPr>
              <a:t> activities are captured in the Gap Closure Plans)</a:t>
            </a:r>
          </a:p>
          <a:p>
            <a:pPr algn="l"/>
            <a:endParaRPr lang="en-US" dirty="0">
              <a:solidFill>
                <a:schemeClr val="tx1"/>
              </a:solidFill>
            </a:endParaRPr>
          </a:p>
          <a:p>
            <a:pPr marL="342900" indent="-342900" algn="l">
              <a:buFont typeface="Arial" panose="020B0604020202020204" pitchFamily="34" charset="0"/>
              <a:buChar char="•"/>
            </a:pPr>
            <a:r>
              <a:rPr lang="en-US" dirty="0">
                <a:solidFill>
                  <a:schemeClr val="tx1"/>
                </a:solidFill>
              </a:rPr>
              <a:t>Each bullet should identify which DMAIC phase the associated Next Step aligns to, followed by a short description of the actions to be taken. </a:t>
            </a:r>
          </a:p>
          <a:p>
            <a:pPr marL="342900" indent="-342900" algn="l">
              <a:buFont typeface="Arial" panose="020B0604020202020204" pitchFamily="34" charset="0"/>
              <a:buChar char="•"/>
            </a:pPr>
            <a:r>
              <a:rPr lang="en-US" b="1" dirty="0">
                <a:solidFill>
                  <a:schemeClr val="tx1"/>
                </a:solidFill>
              </a:rPr>
              <a:t>*Next Steps:</a:t>
            </a:r>
          </a:p>
          <a:p>
            <a:pPr marL="800100" lvl="1" indent="-342900">
              <a:buFont typeface="Arial" panose="020B0604020202020204" pitchFamily="34" charset="0"/>
              <a:buChar char="•"/>
            </a:pPr>
            <a:r>
              <a:rPr lang="en-US" sz="1200" dirty="0">
                <a:solidFill>
                  <a:schemeClr val="tx1"/>
                </a:solidFill>
              </a:rPr>
              <a:t>Driver Tree Development</a:t>
            </a:r>
          </a:p>
          <a:p>
            <a:pPr marL="800100" lvl="1" indent="-342900">
              <a:buFont typeface="Arial" panose="020B0604020202020204" pitchFamily="34" charset="0"/>
              <a:buChar char="•"/>
            </a:pPr>
            <a:r>
              <a:rPr lang="en-US" sz="1200" dirty="0">
                <a:solidFill>
                  <a:schemeClr val="tx1"/>
                </a:solidFill>
              </a:rPr>
              <a:t>Process Improvement Event</a:t>
            </a:r>
          </a:p>
          <a:p>
            <a:pPr marL="800100" lvl="1" indent="-342900">
              <a:buFont typeface="Arial" panose="020B0604020202020204" pitchFamily="34" charset="0"/>
              <a:buChar char="•"/>
            </a:pPr>
            <a:r>
              <a:rPr lang="en-US" sz="1200" dirty="0">
                <a:solidFill>
                  <a:schemeClr val="tx1"/>
                </a:solidFill>
              </a:rPr>
              <a:t>Root Cause Analysis</a:t>
            </a:r>
          </a:p>
        </p:txBody>
      </p:sp>
    </p:spTree>
    <p:extLst>
      <p:ext uri="{BB962C8B-B14F-4D97-AF65-F5344CB8AC3E}">
        <p14:creationId xmlns:p14="http://schemas.microsoft.com/office/powerpoint/2010/main" val="14409219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D1C43-EB4C-2A14-1B42-FBA383E014B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7B223E6-4DEC-A481-49F8-F1AA34FE33C1}"/>
              </a:ext>
            </a:extLst>
          </p:cNvPr>
          <p:cNvSpPr>
            <a:spLocks noGrp="1"/>
          </p:cNvSpPr>
          <p:nvPr>
            <p:ph type="title"/>
          </p:nvPr>
        </p:nvSpPr>
        <p:spPr>
          <a:xfrm>
            <a:off x="2167340" y="182881"/>
            <a:ext cx="7835900" cy="460705"/>
          </a:xfrm>
        </p:spPr>
        <p:txBody>
          <a:bodyPr/>
          <a:lstStyle/>
          <a:p>
            <a:r>
              <a:rPr lang="en-US"/>
              <a:t>Closing Comments</a:t>
            </a:r>
          </a:p>
        </p:txBody>
      </p:sp>
      <p:sp>
        <p:nvSpPr>
          <p:cNvPr id="5" name="object 18">
            <a:extLst>
              <a:ext uri="{FF2B5EF4-FFF2-40B4-BE49-F238E27FC236}">
                <a16:creationId xmlns:a16="http://schemas.microsoft.com/office/drawing/2014/main" id="{B2AA1C8D-973B-C514-D911-1A96D647FFA5}"/>
              </a:ext>
            </a:extLst>
          </p:cNvPr>
          <p:cNvSpPr txBox="1"/>
          <p:nvPr/>
        </p:nvSpPr>
        <p:spPr>
          <a:xfrm>
            <a:off x="432308" y="639093"/>
            <a:ext cx="11309350" cy="5725285"/>
          </a:xfrm>
          <a:prstGeom prst="rect">
            <a:avLst/>
          </a:prstGeom>
        </p:spPr>
        <p:txBody>
          <a:bodyPr vert="horz" wrap="square" lIns="0" tIns="13335" rIns="0" bIns="0" rtlCol="0" anchor="t">
            <a:spAutoFit/>
          </a:bodyPr>
          <a:lstStyle/>
          <a:p>
            <a:pPr marL="355600" marR="96520" indent="-342900" algn="just">
              <a:lnSpc>
                <a:spcPct val="100000"/>
              </a:lnSpc>
              <a:spcBef>
                <a:spcPts val="105"/>
              </a:spcBef>
              <a:buFont typeface="Arial" panose="020B0604020202020204" pitchFamily="34" charset="0"/>
              <a:buChar char="•"/>
            </a:pPr>
            <a:r>
              <a:rPr lang="en-US" sz="2000" i="1">
                <a:latin typeface="Arial"/>
                <a:cs typeface="Arial"/>
              </a:rPr>
              <a:t>TYCOMs</a:t>
            </a:r>
          </a:p>
          <a:p>
            <a:pPr marL="355600" marR="96520" indent="-342900" algn="just">
              <a:lnSpc>
                <a:spcPct val="100000"/>
              </a:lnSpc>
              <a:spcBef>
                <a:spcPts val="105"/>
              </a:spcBef>
              <a:buFont typeface="Arial" panose="020B0604020202020204" pitchFamily="34" charset="0"/>
              <a:buChar char="•"/>
            </a:pPr>
            <a:endParaRPr lang="en-US" sz="2000" i="1">
              <a:latin typeface="Arial"/>
              <a:cs typeface="Arial"/>
            </a:endParaRPr>
          </a:p>
          <a:p>
            <a:pPr marL="355600" marR="96520" indent="-342900" algn="just">
              <a:lnSpc>
                <a:spcPct val="100000"/>
              </a:lnSpc>
              <a:spcBef>
                <a:spcPts val="105"/>
              </a:spcBef>
              <a:buFont typeface="Arial" panose="020B0604020202020204" pitchFamily="34" charset="0"/>
              <a:buChar char="•"/>
            </a:pPr>
            <a:r>
              <a:rPr lang="en-US" sz="2000" i="1">
                <a:latin typeface="Arial"/>
                <a:cs typeface="Arial"/>
              </a:rPr>
              <a:t>SYSCOMs</a:t>
            </a:r>
          </a:p>
          <a:p>
            <a:pPr marL="12700" marR="96520" algn="just">
              <a:lnSpc>
                <a:spcPct val="100000"/>
              </a:lnSpc>
              <a:spcBef>
                <a:spcPts val="105"/>
              </a:spcBef>
            </a:pPr>
            <a:endParaRPr lang="en-US" sz="2000" i="1">
              <a:latin typeface="Arial"/>
              <a:cs typeface="Arial"/>
            </a:endParaRPr>
          </a:p>
          <a:p>
            <a:pPr marL="355600" marR="96520" indent="-342900" algn="just">
              <a:spcBef>
                <a:spcPts val="105"/>
              </a:spcBef>
              <a:buFont typeface="Arial" panose="020B0604020202020204" pitchFamily="34" charset="0"/>
              <a:buChar char="•"/>
            </a:pPr>
            <a:r>
              <a:rPr lang="en-US" sz="2000" i="1">
                <a:cs typeface="Arial"/>
              </a:rPr>
              <a:t>Fleet Commanders</a:t>
            </a:r>
            <a:endParaRPr lang="en-US" sz="2000" i="1">
              <a:latin typeface="Arial"/>
              <a:cs typeface="Arial"/>
            </a:endParaRPr>
          </a:p>
          <a:p>
            <a:pPr marL="355600" marR="96520" indent="-342900" algn="just">
              <a:lnSpc>
                <a:spcPct val="100000"/>
              </a:lnSpc>
              <a:spcBef>
                <a:spcPts val="105"/>
              </a:spcBef>
              <a:buFont typeface="Arial" panose="020B0604020202020204" pitchFamily="34" charset="0"/>
              <a:buChar char="•"/>
            </a:pPr>
            <a:endParaRPr lang="en-US" sz="2000" i="1">
              <a:latin typeface="Arial"/>
              <a:cs typeface="Arial"/>
            </a:endParaRPr>
          </a:p>
          <a:p>
            <a:pPr marL="355600" marR="96520" indent="-342900" algn="just">
              <a:lnSpc>
                <a:spcPct val="100000"/>
              </a:lnSpc>
              <a:spcBef>
                <a:spcPts val="105"/>
              </a:spcBef>
              <a:buFont typeface="Arial" panose="020B0604020202020204" pitchFamily="34" charset="0"/>
              <a:buChar char="•"/>
            </a:pPr>
            <a:r>
              <a:rPr lang="en-US" sz="2000" i="1">
                <a:latin typeface="Arial"/>
                <a:cs typeface="Arial"/>
              </a:rPr>
              <a:t>Around the room</a:t>
            </a:r>
          </a:p>
          <a:p>
            <a:pPr marL="355600" marR="96520" indent="-342900" algn="just">
              <a:lnSpc>
                <a:spcPct val="100000"/>
              </a:lnSpc>
              <a:spcBef>
                <a:spcPts val="105"/>
              </a:spcBef>
              <a:buFont typeface="Arial" panose="020B0604020202020204" pitchFamily="34" charset="0"/>
              <a:buChar char="•"/>
            </a:pPr>
            <a:endParaRPr lang="en-US" sz="2000" i="1">
              <a:latin typeface="Arial"/>
              <a:cs typeface="Arial"/>
            </a:endParaRPr>
          </a:p>
          <a:p>
            <a:pPr marL="355600" marR="96520" indent="-342900" algn="just">
              <a:lnSpc>
                <a:spcPct val="100000"/>
              </a:lnSpc>
              <a:spcBef>
                <a:spcPts val="105"/>
              </a:spcBef>
              <a:buFont typeface="Arial" panose="020B0604020202020204" pitchFamily="34" charset="0"/>
              <a:buChar char="•"/>
            </a:pPr>
            <a:r>
              <a:rPr lang="en-US" sz="2000" i="1">
                <a:latin typeface="Arial"/>
                <a:cs typeface="Arial"/>
              </a:rPr>
              <a:t>Around the table</a:t>
            </a:r>
          </a:p>
          <a:p>
            <a:pPr marL="355600" marR="96520" indent="-342900" algn="just">
              <a:lnSpc>
                <a:spcPct val="100000"/>
              </a:lnSpc>
              <a:spcBef>
                <a:spcPts val="105"/>
              </a:spcBef>
              <a:buFont typeface="Arial" panose="020B0604020202020204" pitchFamily="34" charset="0"/>
              <a:buChar char="•"/>
            </a:pPr>
            <a:endParaRPr lang="en-US" sz="2000" i="1">
              <a:latin typeface="Arial"/>
              <a:cs typeface="Arial"/>
            </a:endParaRPr>
          </a:p>
          <a:p>
            <a:pPr marL="355600" marR="96520" indent="-342900" algn="just">
              <a:spcBef>
                <a:spcPts val="105"/>
              </a:spcBef>
              <a:buFont typeface="Arial" panose="020B0604020202020204" pitchFamily="34" charset="0"/>
              <a:buChar char="•"/>
            </a:pPr>
            <a:r>
              <a:rPr lang="en-US" sz="2000" i="1">
                <a:latin typeface="Arial"/>
                <a:cs typeface="Arial"/>
              </a:rPr>
              <a:t>DNS</a:t>
            </a:r>
          </a:p>
          <a:p>
            <a:pPr marL="355600" marR="96520" indent="-342900" algn="just">
              <a:spcBef>
                <a:spcPts val="105"/>
              </a:spcBef>
              <a:buFont typeface="Arial" panose="020B0604020202020204" pitchFamily="34" charset="0"/>
              <a:buChar char="•"/>
            </a:pPr>
            <a:endParaRPr lang="en-US" sz="2000" i="1">
              <a:latin typeface="Arial"/>
              <a:cs typeface="Arial"/>
            </a:endParaRPr>
          </a:p>
          <a:p>
            <a:pPr marL="355600" marR="96520" indent="-342900" algn="just">
              <a:spcBef>
                <a:spcPts val="105"/>
              </a:spcBef>
              <a:buFont typeface="Arial" panose="020B0604020202020204" pitchFamily="34" charset="0"/>
              <a:buChar char="•"/>
            </a:pPr>
            <a:r>
              <a:rPr lang="en-US" sz="2000" i="1">
                <a:latin typeface="Arial"/>
                <a:cs typeface="Arial"/>
              </a:rPr>
              <a:t>MCPON</a:t>
            </a:r>
          </a:p>
          <a:p>
            <a:pPr marL="355600" marR="96520" indent="-342900" algn="just">
              <a:spcBef>
                <a:spcPts val="105"/>
              </a:spcBef>
              <a:buFont typeface="Arial" panose="020B0604020202020204" pitchFamily="34" charset="0"/>
              <a:buChar char="•"/>
            </a:pPr>
            <a:endParaRPr lang="en-US" sz="2000" i="1">
              <a:latin typeface="Arial"/>
              <a:cs typeface="Arial"/>
            </a:endParaRPr>
          </a:p>
          <a:p>
            <a:pPr marL="355600" marR="96520" indent="-342900" algn="just">
              <a:spcBef>
                <a:spcPts val="105"/>
              </a:spcBef>
              <a:buFont typeface="Arial" panose="020B0604020202020204" pitchFamily="34" charset="0"/>
              <a:buChar char="•"/>
            </a:pPr>
            <a:r>
              <a:rPr lang="en-US" sz="2000" i="1">
                <a:cs typeface="Arial"/>
              </a:rPr>
              <a:t>Supported Commander</a:t>
            </a:r>
          </a:p>
          <a:p>
            <a:pPr>
              <a:lnSpc>
                <a:spcPct val="100000"/>
              </a:lnSpc>
              <a:spcBef>
                <a:spcPts val="25"/>
              </a:spcBef>
            </a:pPr>
            <a:endParaRPr lang="en-US" sz="1950">
              <a:latin typeface="Arial"/>
              <a:cs typeface="Arial"/>
            </a:endParaRPr>
          </a:p>
          <a:p>
            <a:pPr marL="355600" marR="134620" indent="-342900" algn="just">
              <a:lnSpc>
                <a:spcPct val="100000"/>
              </a:lnSpc>
              <a:spcBef>
                <a:spcPts val="5"/>
              </a:spcBef>
              <a:buFont typeface="Arial" panose="020B0604020202020204" pitchFamily="34" charset="0"/>
              <a:buChar char="•"/>
            </a:pPr>
            <a:r>
              <a:rPr lang="en-US" sz="2000" i="1" spc="-10">
                <a:latin typeface="Arial"/>
                <a:cs typeface="Arial"/>
              </a:rPr>
              <a:t>VCNO</a:t>
            </a:r>
          </a:p>
          <a:p>
            <a:pPr marL="355600" marR="134620" indent="-342900" algn="just">
              <a:lnSpc>
                <a:spcPct val="100000"/>
              </a:lnSpc>
              <a:spcBef>
                <a:spcPts val="5"/>
              </a:spcBef>
              <a:buFont typeface="Arial" panose="020B0604020202020204" pitchFamily="34" charset="0"/>
              <a:buChar char="•"/>
            </a:pPr>
            <a:endParaRPr lang="en-US" sz="2000" i="1" spc="-10">
              <a:latin typeface="Arial"/>
              <a:cs typeface="Arial"/>
            </a:endParaRPr>
          </a:p>
        </p:txBody>
      </p:sp>
    </p:spTree>
    <p:extLst>
      <p:ext uri="{BB962C8B-B14F-4D97-AF65-F5344CB8AC3E}">
        <p14:creationId xmlns:p14="http://schemas.microsoft.com/office/powerpoint/2010/main" val="200137088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bwMode="auto">
          <a:xfrm>
            <a:off x="297741" y="156394"/>
            <a:ext cx="7835900" cy="4607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2000" b="1" i="0">
                <a:solidFill>
                  <a:schemeClr val="accent4">
                    <a:lumMod val="50000"/>
                  </a:schemeClr>
                </a:solidFill>
                <a:effectLst/>
                <a:latin typeface="Cambria"/>
                <a:ea typeface="+mj-ea"/>
                <a:cs typeface="Cambria"/>
              </a:defRPr>
            </a:lvl1pPr>
            <a:lvl2pPr algn="r" rtl="0" eaLnBrk="0" fontAlgn="base" hangingPunct="0">
              <a:spcBef>
                <a:spcPct val="0"/>
              </a:spcBef>
              <a:spcAft>
                <a:spcPct val="0"/>
              </a:spcAft>
              <a:defRPr sz="3200" b="1" i="1">
                <a:solidFill>
                  <a:schemeClr val="bg1"/>
                </a:solidFill>
                <a:latin typeface="Arial" pitchFamily="34" charset="0"/>
                <a:cs typeface="Times New Roman" pitchFamily="18" charset="0"/>
              </a:defRPr>
            </a:lvl2pPr>
            <a:lvl3pPr algn="r" rtl="0" eaLnBrk="0" fontAlgn="base" hangingPunct="0">
              <a:spcBef>
                <a:spcPct val="0"/>
              </a:spcBef>
              <a:spcAft>
                <a:spcPct val="0"/>
              </a:spcAft>
              <a:defRPr sz="3200" b="1" i="1">
                <a:solidFill>
                  <a:schemeClr val="bg1"/>
                </a:solidFill>
                <a:latin typeface="Arial" pitchFamily="34" charset="0"/>
                <a:cs typeface="Times New Roman" pitchFamily="18" charset="0"/>
              </a:defRPr>
            </a:lvl3pPr>
            <a:lvl4pPr algn="r" rtl="0" eaLnBrk="0" fontAlgn="base" hangingPunct="0">
              <a:spcBef>
                <a:spcPct val="0"/>
              </a:spcBef>
              <a:spcAft>
                <a:spcPct val="0"/>
              </a:spcAft>
              <a:defRPr sz="3200" b="1" i="1">
                <a:solidFill>
                  <a:schemeClr val="bg1"/>
                </a:solidFill>
                <a:latin typeface="Arial" pitchFamily="34" charset="0"/>
                <a:cs typeface="Times New Roman" pitchFamily="18" charset="0"/>
              </a:defRPr>
            </a:lvl4pPr>
            <a:lvl5pPr algn="r" rtl="0" eaLnBrk="0" fontAlgn="base" hangingPunct="0">
              <a:spcBef>
                <a:spcPct val="0"/>
              </a:spcBef>
              <a:spcAft>
                <a:spcPct val="0"/>
              </a:spcAft>
              <a:defRPr sz="3200" b="1" i="1">
                <a:solidFill>
                  <a:schemeClr val="bg1"/>
                </a:solidFill>
                <a:latin typeface="Arial" pitchFamily="34" charset="0"/>
                <a:cs typeface="Times New Roman" pitchFamily="18" charset="0"/>
              </a:defRPr>
            </a:lvl5pPr>
            <a:lvl6pPr marL="457200" algn="r" rtl="0" fontAlgn="base">
              <a:spcBef>
                <a:spcPct val="0"/>
              </a:spcBef>
              <a:spcAft>
                <a:spcPct val="0"/>
              </a:spcAft>
              <a:defRPr sz="3200" b="1" i="1">
                <a:solidFill>
                  <a:schemeClr val="bg1"/>
                </a:solidFill>
                <a:latin typeface="Arial" pitchFamily="34" charset="0"/>
                <a:cs typeface="Times New Roman" pitchFamily="18" charset="0"/>
              </a:defRPr>
            </a:lvl6pPr>
            <a:lvl7pPr marL="914400" algn="r" rtl="0" fontAlgn="base">
              <a:spcBef>
                <a:spcPct val="0"/>
              </a:spcBef>
              <a:spcAft>
                <a:spcPct val="0"/>
              </a:spcAft>
              <a:defRPr sz="3200" b="1" i="1">
                <a:solidFill>
                  <a:schemeClr val="bg1"/>
                </a:solidFill>
                <a:latin typeface="Arial" pitchFamily="34" charset="0"/>
                <a:cs typeface="Times New Roman" pitchFamily="18" charset="0"/>
              </a:defRPr>
            </a:lvl7pPr>
            <a:lvl8pPr marL="1371600" algn="r" rtl="0" fontAlgn="base">
              <a:spcBef>
                <a:spcPct val="0"/>
              </a:spcBef>
              <a:spcAft>
                <a:spcPct val="0"/>
              </a:spcAft>
              <a:defRPr sz="3200" b="1" i="1">
                <a:solidFill>
                  <a:schemeClr val="bg1"/>
                </a:solidFill>
                <a:latin typeface="Arial" pitchFamily="34" charset="0"/>
                <a:cs typeface="Times New Roman" pitchFamily="18" charset="0"/>
              </a:defRPr>
            </a:lvl8pPr>
            <a:lvl9pPr marL="1828800" algn="r" rtl="0" fontAlgn="base">
              <a:spcBef>
                <a:spcPct val="0"/>
              </a:spcBef>
              <a:spcAft>
                <a:spcPct val="0"/>
              </a:spcAft>
              <a:defRPr sz="3200" b="1" i="1">
                <a:solidFill>
                  <a:schemeClr val="bg1"/>
                </a:solidFill>
                <a:latin typeface="Arial" pitchFamily="34" charset="0"/>
                <a:cs typeface="Times New Roman" pitchFamily="18" charset="0"/>
              </a:defRPr>
            </a:lvl9pPr>
          </a:lstStyle>
          <a:p>
            <a:pPr algn="l"/>
            <a:r>
              <a:rPr lang="en-US" kern="0"/>
              <a:t>Appendix</a:t>
            </a:r>
          </a:p>
        </p:txBody>
      </p:sp>
      <p:sp>
        <p:nvSpPr>
          <p:cNvPr id="5" name="Rectangle 4"/>
          <p:cNvSpPr/>
          <p:nvPr/>
        </p:nvSpPr>
        <p:spPr bwMode="auto">
          <a:xfrm>
            <a:off x="836900" y="617098"/>
            <a:ext cx="10332720" cy="26988"/>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a:spcBef>
                <a:spcPct val="0"/>
              </a:spcBef>
              <a:defRPr/>
            </a:pPr>
            <a:endParaRPr lang="en-US" u="sng"/>
          </a:p>
        </p:txBody>
      </p:sp>
      <p:graphicFrame>
        <p:nvGraphicFramePr>
          <p:cNvPr id="3" name="Table 2">
            <a:extLst>
              <a:ext uri="{FF2B5EF4-FFF2-40B4-BE49-F238E27FC236}">
                <a16:creationId xmlns:a16="http://schemas.microsoft.com/office/drawing/2014/main" id="{93FFCB57-6D96-FC32-BFF1-7F853078D589}"/>
              </a:ext>
            </a:extLst>
          </p:cNvPr>
          <p:cNvGraphicFramePr>
            <a:graphicFrameLocks noGrp="1"/>
          </p:cNvGraphicFramePr>
          <p:nvPr>
            <p:extLst>
              <p:ext uri="{D42A27DB-BD31-4B8C-83A1-F6EECF244321}">
                <p14:modId xmlns:p14="http://schemas.microsoft.com/office/powerpoint/2010/main" val="2345176241"/>
              </p:ext>
            </p:extLst>
          </p:nvPr>
        </p:nvGraphicFramePr>
        <p:xfrm>
          <a:off x="2941128" y="1203960"/>
          <a:ext cx="6309744" cy="2595880"/>
        </p:xfrm>
        <a:graphic>
          <a:graphicData uri="http://schemas.openxmlformats.org/drawingml/2006/table">
            <a:tbl>
              <a:tblPr firstRow="1" bandRow="1">
                <a:tableStyleId>{5C22544A-7EE6-4342-B048-85BDC9FD1C3A}</a:tableStyleId>
              </a:tblPr>
              <a:tblGrid>
                <a:gridCol w="4455064">
                  <a:extLst>
                    <a:ext uri="{9D8B030D-6E8A-4147-A177-3AD203B41FA5}">
                      <a16:colId xmlns:a16="http://schemas.microsoft.com/office/drawing/2014/main" val="1428971888"/>
                    </a:ext>
                  </a:extLst>
                </a:gridCol>
                <a:gridCol w="1854680">
                  <a:extLst>
                    <a:ext uri="{9D8B030D-6E8A-4147-A177-3AD203B41FA5}">
                      <a16:colId xmlns:a16="http://schemas.microsoft.com/office/drawing/2014/main" val="3284836520"/>
                    </a:ext>
                  </a:extLst>
                </a:gridCol>
              </a:tblGrid>
              <a:tr h="370840">
                <a:tc>
                  <a:txBody>
                    <a:bodyPr/>
                    <a:lstStyle/>
                    <a:p>
                      <a:pPr lvl="0" algn="ctr">
                        <a:buNone/>
                      </a:pPr>
                      <a:r>
                        <a:rPr lang="en-US" sz="1600" b="1" kern="1200">
                          <a:solidFill>
                            <a:schemeClr val="lt1"/>
                          </a:solidFill>
                          <a:latin typeface="+mn-lt"/>
                          <a:ea typeface="Cambria"/>
                          <a:cs typeface="Calibri"/>
                        </a:rPr>
                        <a:t>Slide(s)</a:t>
                      </a:r>
                    </a:p>
                  </a:txBody>
                  <a:tcPr/>
                </a:tc>
                <a:tc>
                  <a:txBody>
                    <a:bodyPr/>
                    <a:lstStyle/>
                    <a:p>
                      <a:pPr algn="ctr"/>
                      <a:r>
                        <a:rPr lang="en-US" sz="1600" b="1" kern="1200">
                          <a:solidFill>
                            <a:schemeClr val="lt1"/>
                          </a:solidFill>
                          <a:latin typeface="+mn-lt"/>
                          <a:ea typeface="Cambria"/>
                          <a:cs typeface="Calibri"/>
                        </a:rPr>
                        <a:t>Slide Number</a:t>
                      </a:r>
                    </a:p>
                  </a:txBody>
                  <a:tcPr/>
                </a:tc>
                <a:extLst>
                  <a:ext uri="{0D108BD9-81ED-4DB2-BD59-A6C34878D82A}">
                    <a16:rowId xmlns:a16="http://schemas.microsoft.com/office/drawing/2014/main" val="309572031"/>
                  </a:ext>
                </a:extLst>
              </a:tr>
              <a:tr h="370840">
                <a:tc>
                  <a:txBody>
                    <a:bodyPr/>
                    <a:lstStyle/>
                    <a:p>
                      <a:r>
                        <a:rPr lang="en-US" sz="1400" b="0" i="0" kern="1200">
                          <a:solidFill>
                            <a:schemeClr val="tx1"/>
                          </a:solidFill>
                          <a:latin typeface="+mn-lt"/>
                          <a:ea typeface="Cambria"/>
                          <a:cs typeface="Calibri"/>
                        </a:rPr>
                        <a:t>Data Dictionary</a:t>
                      </a:r>
                    </a:p>
                  </a:txBody>
                  <a:tcPr/>
                </a:tc>
                <a:tc>
                  <a:txBody>
                    <a:bodyPr/>
                    <a:lstStyle/>
                    <a:p>
                      <a:pPr algn="ctr"/>
                      <a:r>
                        <a:rPr lang="en-US" sz="1400" b="0" i="0" kern="1200">
                          <a:solidFill>
                            <a:schemeClr val="tx1"/>
                          </a:solidFill>
                          <a:latin typeface="+mn-lt"/>
                          <a:ea typeface="Cambria" panose="02040503050406030204" pitchFamily="18" charset="0"/>
                          <a:cs typeface="Calibri"/>
                        </a:rPr>
                        <a:t>17</a:t>
                      </a:r>
                    </a:p>
                  </a:txBody>
                  <a:tcPr/>
                </a:tc>
                <a:extLst>
                  <a:ext uri="{0D108BD9-81ED-4DB2-BD59-A6C34878D82A}">
                    <a16:rowId xmlns:a16="http://schemas.microsoft.com/office/drawing/2014/main" val="794846421"/>
                  </a:ext>
                </a:extLst>
              </a:tr>
              <a:tr h="37084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b="0" i="0" kern="1200">
                          <a:solidFill>
                            <a:schemeClr val="tx1"/>
                          </a:solidFill>
                          <a:latin typeface="+mn-lt"/>
                          <a:ea typeface="Cambria" panose="02040503050406030204" pitchFamily="18" charset="0"/>
                          <a:cs typeface="Calibri"/>
                        </a:rPr>
                        <a:t>Analytic Insights</a:t>
                      </a:r>
                    </a:p>
                  </a:txBody>
                  <a:tcPr/>
                </a:tc>
                <a:tc>
                  <a:txBody>
                    <a:bodyPr/>
                    <a:lstStyle/>
                    <a:p>
                      <a:pPr algn="ctr"/>
                      <a:r>
                        <a:rPr lang="en-US" sz="1400" b="0" i="0" kern="1200">
                          <a:solidFill>
                            <a:schemeClr val="tx1"/>
                          </a:solidFill>
                          <a:latin typeface="+mn-lt"/>
                          <a:ea typeface="Cambria"/>
                          <a:cs typeface="Calibri"/>
                        </a:rPr>
                        <a:t>18</a:t>
                      </a:r>
                    </a:p>
                  </a:txBody>
                  <a:tcPr/>
                </a:tc>
                <a:extLst>
                  <a:ext uri="{0D108BD9-81ED-4DB2-BD59-A6C34878D82A}">
                    <a16:rowId xmlns:a16="http://schemas.microsoft.com/office/drawing/2014/main" val="4248787611"/>
                  </a:ext>
                </a:extLst>
              </a:tr>
              <a:tr h="37084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b="0" i="0" kern="1200">
                          <a:solidFill>
                            <a:schemeClr val="tx1"/>
                          </a:solidFill>
                          <a:latin typeface="+mn-lt"/>
                          <a:ea typeface="Cambria" panose="02040503050406030204" pitchFamily="18" charset="0"/>
                          <a:cs typeface="Calibri"/>
                        </a:rPr>
                        <a:t>Completed Gap Closure Initiatives</a:t>
                      </a:r>
                    </a:p>
                  </a:txBody>
                  <a:tcPr/>
                </a:tc>
                <a:tc>
                  <a:txBody>
                    <a:bodyPr/>
                    <a:lstStyle/>
                    <a:p>
                      <a:pPr algn="ctr"/>
                      <a:r>
                        <a:rPr lang="en-US" sz="1400" b="0" i="0" kern="1200">
                          <a:solidFill>
                            <a:schemeClr val="tx1"/>
                          </a:solidFill>
                          <a:latin typeface="+mn-lt"/>
                          <a:ea typeface="Cambria" panose="02040503050406030204" pitchFamily="18" charset="0"/>
                          <a:cs typeface="Calibri"/>
                        </a:rPr>
                        <a:t>19</a:t>
                      </a:r>
                    </a:p>
                  </a:txBody>
                  <a:tcPr/>
                </a:tc>
                <a:extLst>
                  <a:ext uri="{0D108BD9-81ED-4DB2-BD59-A6C34878D82A}">
                    <a16:rowId xmlns:a16="http://schemas.microsoft.com/office/drawing/2014/main" val="2953255424"/>
                  </a:ext>
                </a:extLst>
              </a:tr>
              <a:tr h="370840">
                <a:tc>
                  <a:txBody>
                    <a:bodyPr/>
                    <a:lstStyle/>
                    <a:p>
                      <a:pPr marL="0" algn="l" defTabSz="914377" rtl="0" eaLnBrk="1" latinLnBrk="0" hangingPunct="1"/>
                      <a:r>
                        <a:rPr lang="en-US" sz="1400" b="0" i="0" kern="1200">
                          <a:solidFill>
                            <a:schemeClr val="tx1"/>
                          </a:solidFill>
                          <a:latin typeface="+mn-lt"/>
                          <a:ea typeface="Cambria" panose="02040503050406030204" pitchFamily="18" charset="0"/>
                          <a:cs typeface="Calibri"/>
                        </a:rPr>
                        <a:t>Coaching Kata</a:t>
                      </a:r>
                    </a:p>
                  </a:txBody>
                  <a:tcPr/>
                </a:tc>
                <a:tc>
                  <a:txBody>
                    <a:bodyPr/>
                    <a:lstStyle/>
                    <a:p>
                      <a:pPr algn="ctr"/>
                      <a:r>
                        <a:rPr lang="en-US" sz="1400" b="0" i="0" kern="1200">
                          <a:solidFill>
                            <a:schemeClr val="tx1"/>
                          </a:solidFill>
                          <a:latin typeface="+mn-lt"/>
                          <a:ea typeface="Cambria"/>
                          <a:cs typeface="Calibri"/>
                        </a:rPr>
                        <a:t>20</a:t>
                      </a:r>
                      <a:endParaRPr lang="en-US" sz="1400" b="0" i="0" kern="1200">
                        <a:solidFill>
                          <a:schemeClr val="tx1"/>
                        </a:solidFill>
                        <a:latin typeface="+mn-lt"/>
                        <a:ea typeface="Cambria" panose="02040503050406030204" pitchFamily="18" charset="0"/>
                        <a:cs typeface="Calibri"/>
                      </a:endParaRPr>
                    </a:p>
                  </a:txBody>
                  <a:tcPr/>
                </a:tc>
                <a:extLst>
                  <a:ext uri="{0D108BD9-81ED-4DB2-BD59-A6C34878D82A}">
                    <a16:rowId xmlns:a16="http://schemas.microsoft.com/office/drawing/2014/main" val="4284438328"/>
                  </a:ext>
                </a:extLst>
              </a:tr>
              <a:tr h="370840">
                <a:tc>
                  <a:txBody>
                    <a:bodyPr/>
                    <a:lstStyle/>
                    <a:p>
                      <a:pPr marL="0" algn="l" defTabSz="914377" rtl="0" eaLnBrk="1" latinLnBrk="0" hangingPunct="1"/>
                      <a:r>
                        <a:rPr lang="en-US" sz="1400" b="0" i="0" kern="1200">
                          <a:solidFill>
                            <a:schemeClr val="tx1"/>
                          </a:solidFill>
                          <a:latin typeface="+mn-lt"/>
                          <a:ea typeface="Cambria" panose="02040503050406030204" pitchFamily="18" charset="0"/>
                          <a:cs typeface="Calibri"/>
                        </a:rPr>
                        <a:t>Leading with a GRGB Mindset</a:t>
                      </a:r>
                    </a:p>
                  </a:txBody>
                  <a:tcPr/>
                </a:tc>
                <a:tc>
                  <a:txBody>
                    <a:bodyPr/>
                    <a:lstStyle/>
                    <a:p>
                      <a:pPr algn="ctr"/>
                      <a:r>
                        <a:rPr lang="en-US" sz="1400" b="0" i="0" kern="1200">
                          <a:solidFill>
                            <a:schemeClr val="tx1"/>
                          </a:solidFill>
                          <a:latin typeface="+mn-lt"/>
                          <a:ea typeface="Cambria"/>
                          <a:cs typeface="Calibri"/>
                        </a:rPr>
                        <a:t>21</a:t>
                      </a:r>
                      <a:endParaRPr lang="en-US" sz="1400" b="0" i="0" kern="1200">
                        <a:solidFill>
                          <a:schemeClr val="tx1"/>
                        </a:solidFill>
                        <a:latin typeface="+mn-lt"/>
                        <a:ea typeface="Cambria" panose="02040503050406030204" pitchFamily="18" charset="0"/>
                        <a:cs typeface="Calibri"/>
                      </a:endParaRPr>
                    </a:p>
                  </a:txBody>
                  <a:tcPr/>
                </a:tc>
                <a:extLst>
                  <a:ext uri="{0D108BD9-81ED-4DB2-BD59-A6C34878D82A}">
                    <a16:rowId xmlns:a16="http://schemas.microsoft.com/office/drawing/2014/main" val="1794285736"/>
                  </a:ext>
                </a:extLst>
              </a:tr>
              <a:tr h="370840">
                <a:tc>
                  <a:txBody>
                    <a:bodyPr/>
                    <a:lstStyle/>
                    <a:p>
                      <a:r>
                        <a:rPr lang="en-US" sz="1400" b="0" i="1" kern="1200">
                          <a:solidFill>
                            <a:srgbClr val="FF0000"/>
                          </a:solidFill>
                          <a:latin typeface="+mn-lt"/>
                          <a:ea typeface="Cambria"/>
                          <a:cs typeface="Calibri"/>
                        </a:rPr>
                        <a:t>[additional information]</a:t>
                      </a:r>
                    </a:p>
                  </a:txBody>
                  <a:tcPr/>
                </a:tc>
                <a:tc>
                  <a:txBody>
                    <a:bodyPr/>
                    <a:lstStyle/>
                    <a:p>
                      <a:pPr algn="ctr"/>
                      <a:r>
                        <a:rPr lang="en-US" sz="1400" b="0" i="0" kern="1200">
                          <a:solidFill>
                            <a:schemeClr val="tx1"/>
                          </a:solidFill>
                          <a:latin typeface="+mn-lt"/>
                          <a:ea typeface="Cambria"/>
                          <a:cs typeface="Calibri"/>
                        </a:rPr>
                        <a:t>22</a:t>
                      </a:r>
                      <a:endParaRPr lang="en-US" sz="1400" b="0" i="0" kern="1200">
                        <a:solidFill>
                          <a:schemeClr val="tx1"/>
                        </a:solidFill>
                        <a:latin typeface="+mn-lt"/>
                        <a:ea typeface="Cambria" panose="02040503050406030204" pitchFamily="18" charset="0"/>
                        <a:cs typeface="Calibri"/>
                      </a:endParaRPr>
                    </a:p>
                  </a:txBody>
                  <a:tcPr/>
                </a:tc>
                <a:extLst>
                  <a:ext uri="{0D108BD9-81ED-4DB2-BD59-A6C34878D82A}">
                    <a16:rowId xmlns:a16="http://schemas.microsoft.com/office/drawing/2014/main" val="4215256874"/>
                  </a:ext>
                </a:extLst>
              </a:tr>
            </a:tbl>
          </a:graphicData>
        </a:graphic>
      </p:graphicFrame>
    </p:spTree>
    <p:extLst>
      <p:ext uri="{BB962C8B-B14F-4D97-AF65-F5344CB8AC3E}">
        <p14:creationId xmlns:p14="http://schemas.microsoft.com/office/powerpoint/2010/main" val="212471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 Dictionary</a:t>
            </a:r>
            <a:endParaRPr lang="en-US" i="1">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162418707"/>
              </p:ext>
            </p:extLst>
          </p:nvPr>
        </p:nvGraphicFramePr>
        <p:xfrm>
          <a:off x="120579" y="687093"/>
          <a:ext cx="11947597" cy="4738461"/>
        </p:xfrm>
        <a:graphic>
          <a:graphicData uri="http://schemas.openxmlformats.org/drawingml/2006/table">
            <a:tbl>
              <a:tblPr firstRow="1" bandRow="1">
                <a:tableStyleId>{5C22544A-7EE6-4342-B048-85BDC9FD1C3A}</a:tableStyleId>
              </a:tblPr>
              <a:tblGrid>
                <a:gridCol w="725128">
                  <a:extLst>
                    <a:ext uri="{9D8B030D-6E8A-4147-A177-3AD203B41FA5}">
                      <a16:colId xmlns:a16="http://schemas.microsoft.com/office/drawing/2014/main" val="3648006441"/>
                    </a:ext>
                  </a:extLst>
                </a:gridCol>
                <a:gridCol w="1614488">
                  <a:extLst>
                    <a:ext uri="{9D8B030D-6E8A-4147-A177-3AD203B41FA5}">
                      <a16:colId xmlns:a16="http://schemas.microsoft.com/office/drawing/2014/main" val="1104602154"/>
                    </a:ext>
                  </a:extLst>
                </a:gridCol>
                <a:gridCol w="1614488">
                  <a:extLst>
                    <a:ext uri="{9D8B030D-6E8A-4147-A177-3AD203B41FA5}">
                      <a16:colId xmlns:a16="http://schemas.microsoft.com/office/drawing/2014/main" val="3777241497"/>
                    </a:ext>
                  </a:extLst>
                </a:gridCol>
                <a:gridCol w="1614488">
                  <a:extLst>
                    <a:ext uri="{9D8B030D-6E8A-4147-A177-3AD203B41FA5}">
                      <a16:colId xmlns:a16="http://schemas.microsoft.com/office/drawing/2014/main" val="4093978930"/>
                    </a:ext>
                  </a:extLst>
                </a:gridCol>
                <a:gridCol w="1614488">
                  <a:extLst>
                    <a:ext uri="{9D8B030D-6E8A-4147-A177-3AD203B41FA5}">
                      <a16:colId xmlns:a16="http://schemas.microsoft.com/office/drawing/2014/main" val="4217656215"/>
                    </a:ext>
                  </a:extLst>
                </a:gridCol>
                <a:gridCol w="1614488">
                  <a:extLst>
                    <a:ext uri="{9D8B030D-6E8A-4147-A177-3AD203B41FA5}">
                      <a16:colId xmlns:a16="http://schemas.microsoft.com/office/drawing/2014/main" val="2617771365"/>
                    </a:ext>
                  </a:extLst>
                </a:gridCol>
                <a:gridCol w="1614488">
                  <a:extLst>
                    <a:ext uri="{9D8B030D-6E8A-4147-A177-3AD203B41FA5}">
                      <a16:colId xmlns:a16="http://schemas.microsoft.com/office/drawing/2014/main" val="1551450567"/>
                    </a:ext>
                  </a:extLst>
                </a:gridCol>
                <a:gridCol w="1535541">
                  <a:extLst>
                    <a:ext uri="{9D8B030D-6E8A-4147-A177-3AD203B41FA5}">
                      <a16:colId xmlns:a16="http://schemas.microsoft.com/office/drawing/2014/main" val="3853695771"/>
                    </a:ext>
                  </a:extLst>
                </a:gridCol>
              </a:tblGrid>
              <a:tr h="288381">
                <a:tc>
                  <a:txBody>
                    <a:bodyPr/>
                    <a:lstStyle/>
                    <a:p>
                      <a:pPr algn="ctr"/>
                      <a:r>
                        <a:rPr lang="en-US" sz="1200" b="1" kern="1200">
                          <a:solidFill>
                            <a:schemeClr val="bg1"/>
                          </a:solidFill>
                          <a:latin typeface="+mn-lt"/>
                          <a:ea typeface="+mn-ea"/>
                          <a:cs typeface="+mn-cs"/>
                        </a:rPr>
                        <a:t>Tier</a:t>
                      </a:r>
                    </a:p>
                  </a:txBody>
                  <a:tcPr anchor="ctr"/>
                </a:tc>
                <a:tc>
                  <a:txBody>
                    <a:bodyPr/>
                    <a:lstStyle/>
                    <a:p>
                      <a:pPr algn="ctr"/>
                      <a:r>
                        <a:rPr lang="en-US" sz="1200" b="1" kern="1200">
                          <a:solidFill>
                            <a:schemeClr val="bg1"/>
                          </a:solidFill>
                          <a:latin typeface="+mn-lt"/>
                          <a:ea typeface="+mn-ea"/>
                          <a:cs typeface="+mn-cs"/>
                        </a:rPr>
                        <a:t>Driver Name</a:t>
                      </a:r>
                    </a:p>
                  </a:txBody>
                  <a:tcPr anchor="ctr"/>
                </a:tc>
                <a:tc>
                  <a:txBody>
                    <a:bodyPr/>
                    <a:lstStyle/>
                    <a:p>
                      <a:pPr algn="ctr"/>
                      <a:r>
                        <a:rPr lang="en-US" sz="1200" b="1" kern="1200">
                          <a:solidFill>
                            <a:schemeClr val="bg1"/>
                          </a:solidFill>
                          <a:latin typeface="+mn-lt"/>
                          <a:ea typeface="+mn-ea"/>
                          <a:cs typeface="+mn-cs"/>
                        </a:rPr>
                        <a:t>Definition</a:t>
                      </a:r>
                    </a:p>
                  </a:txBody>
                  <a:tcPr anchor="ctr"/>
                </a:tc>
                <a:tc>
                  <a:txBody>
                    <a:bodyPr/>
                    <a:lstStyle/>
                    <a:p>
                      <a:pPr algn="ctr"/>
                      <a:r>
                        <a:rPr lang="en-US" sz="1200" b="1" kern="1200">
                          <a:solidFill>
                            <a:schemeClr val="bg1"/>
                          </a:solidFill>
                          <a:latin typeface="+mn-lt"/>
                          <a:ea typeface="+mn-ea"/>
                          <a:cs typeface="+mn-cs"/>
                        </a:rPr>
                        <a:t>Data Owner</a:t>
                      </a:r>
                    </a:p>
                  </a:txBody>
                  <a:tcPr anchor="ctr"/>
                </a:tc>
                <a:tc>
                  <a:txBody>
                    <a:bodyPr/>
                    <a:lstStyle/>
                    <a:p>
                      <a:pPr algn="ctr"/>
                      <a:r>
                        <a:rPr lang="en-US" sz="1200" b="1" kern="1200">
                          <a:solidFill>
                            <a:schemeClr val="bg1"/>
                          </a:solidFill>
                          <a:latin typeface="+mn-lt"/>
                          <a:ea typeface="+mn-ea"/>
                          <a:cs typeface="+mn-cs"/>
                        </a:rPr>
                        <a:t>Data Source</a:t>
                      </a:r>
                    </a:p>
                  </a:txBody>
                  <a:tcPr anchor="ctr"/>
                </a:tc>
                <a:tc>
                  <a:txBody>
                    <a:bodyPr/>
                    <a:lstStyle/>
                    <a:p>
                      <a:pPr algn="ctr"/>
                      <a:r>
                        <a:rPr lang="en-US" sz="1200" b="1" kern="1200">
                          <a:solidFill>
                            <a:schemeClr val="bg1"/>
                          </a:solidFill>
                          <a:latin typeface="+mn-lt"/>
                          <a:ea typeface="+mn-ea"/>
                          <a:cs typeface="+mn-cs"/>
                        </a:rPr>
                        <a:t>Data Status</a:t>
                      </a:r>
                      <a:r>
                        <a:rPr lang="en-US" sz="1400" b="1" kern="1200" baseline="30000">
                          <a:solidFill>
                            <a:schemeClr val="bg1"/>
                          </a:solidFill>
                          <a:latin typeface="+mn-lt"/>
                          <a:ea typeface="+mn-ea"/>
                          <a:cs typeface="+mn-cs"/>
                        </a:rPr>
                        <a:t>1</a:t>
                      </a:r>
                      <a:endParaRPr lang="en-US" sz="1200" b="1" kern="1200" baseline="30000">
                        <a:solidFill>
                          <a:schemeClr val="bg1"/>
                        </a:solidFill>
                        <a:latin typeface="+mn-lt"/>
                        <a:ea typeface="+mn-ea"/>
                        <a:cs typeface="+mn-cs"/>
                      </a:endParaRPr>
                    </a:p>
                  </a:txBody>
                  <a:tcPr anchor="ctr"/>
                </a:tc>
                <a:tc>
                  <a:txBody>
                    <a:bodyPr/>
                    <a:lstStyle/>
                    <a:p>
                      <a:pPr algn="ctr"/>
                      <a:r>
                        <a:rPr lang="en-US" sz="1200" b="1" kern="1200">
                          <a:solidFill>
                            <a:schemeClr val="bg1"/>
                          </a:solidFill>
                          <a:latin typeface="+mn-lt"/>
                          <a:ea typeface="+mn-ea"/>
                          <a:cs typeface="+mn-cs"/>
                        </a:rPr>
                        <a:t>Way Ahead</a:t>
                      </a:r>
                    </a:p>
                  </a:txBody>
                  <a:tcPr anchor="ctr"/>
                </a:tc>
                <a:tc>
                  <a:txBody>
                    <a:bodyPr/>
                    <a:lstStyle/>
                    <a:p>
                      <a:pPr algn="ctr"/>
                      <a:r>
                        <a:rPr lang="en-US" sz="1200" b="1" kern="1200">
                          <a:solidFill>
                            <a:schemeClr val="bg1"/>
                          </a:solidFill>
                          <a:latin typeface="+mn-lt"/>
                          <a:ea typeface="+mn-ea"/>
                          <a:cs typeface="+mn-cs"/>
                        </a:rPr>
                        <a:t>Correlation</a:t>
                      </a:r>
                    </a:p>
                  </a:txBody>
                  <a:tcPr anchor="ctr"/>
                </a:tc>
                <a:extLst>
                  <a:ext uri="{0D108BD9-81ED-4DB2-BD59-A6C34878D82A}">
                    <a16:rowId xmlns:a16="http://schemas.microsoft.com/office/drawing/2014/main" val="2924238448"/>
                  </a:ext>
                </a:extLst>
              </a:tr>
              <a:tr h="147349">
                <a:tc>
                  <a:txBody>
                    <a:bodyPr/>
                    <a:lstStyle/>
                    <a:p>
                      <a:pPr algn="l"/>
                      <a:r>
                        <a:rPr lang="en-US" sz="1000">
                          <a:solidFill>
                            <a:srgbClr val="FF0000"/>
                          </a:solidFill>
                        </a:rPr>
                        <a:t>[insert Tier #]</a:t>
                      </a:r>
                    </a:p>
                  </a:txBody>
                  <a:tcPr/>
                </a:tc>
                <a:tc>
                  <a:txBody>
                    <a:bodyPr/>
                    <a:lstStyle/>
                    <a:p>
                      <a:pPr algn="l"/>
                      <a:r>
                        <a:rPr lang="en-US" sz="1000">
                          <a:solidFill>
                            <a:srgbClr val="FF0000"/>
                          </a:solidFill>
                        </a:rPr>
                        <a:t>[insert metric name]</a:t>
                      </a:r>
                    </a:p>
                  </a:txBody>
                  <a:tcPr/>
                </a:tc>
                <a:tc>
                  <a:txBody>
                    <a:bodyPr/>
                    <a:lstStyle/>
                    <a:p>
                      <a:pPr algn="l"/>
                      <a:r>
                        <a:rPr lang="en-US" sz="1000" b="1"/>
                        <a:t>Description: </a:t>
                      </a:r>
                      <a:r>
                        <a:rPr lang="en-US" sz="1000" b="0">
                          <a:solidFill>
                            <a:srgbClr val="FF0000"/>
                          </a:solidFill>
                        </a:rPr>
                        <a:t>insert description of definition (what it measures)</a:t>
                      </a:r>
                    </a:p>
                    <a:p>
                      <a:pPr algn="l"/>
                      <a:endParaRPr lang="en-US" sz="1000" b="1"/>
                    </a:p>
                    <a:p>
                      <a:pPr algn="l"/>
                      <a:r>
                        <a:rPr lang="en-US" sz="1000" b="1"/>
                        <a:t>Formula: </a:t>
                      </a:r>
                      <a:r>
                        <a:rPr lang="en-US" sz="1000" b="0">
                          <a:solidFill>
                            <a:srgbClr val="FF0000"/>
                          </a:solidFill>
                        </a:rPr>
                        <a:t>insert</a:t>
                      </a:r>
                      <a:r>
                        <a:rPr lang="en-US" sz="1000" b="1"/>
                        <a:t> </a:t>
                      </a:r>
                      <a:r>
                        <a:rPr lang="en-US" sz="1000" b="1">
                          <a:solidFill>
                            <a:srgbClr val="FF0000"/>
                          </a:solidFill>
                        </a:rPr>
                        <a:t>t</a:t>
                      </a:r>
                      <a:r>
                        <a:rPr lang="en-US" sz="1000">
                          <a:solidFill>
                            <a:srgbClr val="FF0000"/>
                          </a:solidFill>
                        </a:rPr>
                        <a:t>echnical</a:t>
                      </a:r>
                      <a:r>
                        <a:rPr lang="en-US" sz="1000" baseline="0">
                          <a:solidFill>
                            <a:srgbClr val="FF0000"/>
                          </a:solidFill>
                        </a:rPr>
                        <a:t> </a:t>
                      </a:r>
                      <a:r>
                        <a:rPr lang="en-US" sz="1000">
                          <a:solidFill>
                            <a:srgbClr val="FF0000"/>
                          </a:solidFill>
                        </a:rPr>
                        <a:t>definition </a:t>
                      </a:r>
                      <a:r>
                        <a:rPr lang="en-US" sz="1000" baseline="0">
                          <a:solidFill>
                            <a:srgbClr val="FF0000"/>
                          </a:solidFill>
                        </a:rPr>
                        <a:t>(how it is actually mathematically calculated)</a:t>
                      </a:r>
                      <a:endParaRPr lang="en-US" sz="1000" b="1">
                        <a:solidFill>
                          <a:srgbClr val="FF0000"/>
                        </a:solidFill>
                      </a:endParaRPr>
                    </a:p>
                  </a:txBody>
                  <a:tcPr/>
                </a:tc>
                <a:tc>
                  <a:txBody>
                    <a:bodyPr/>
                    <a:lstStyle/>
                    <a:p>
                      <a:pPr algn="l"/>
                      <a:r>
                        <a:rPr lang="en-US" sz="1000">
                          <a:solidFill>
                            <a:srgbClr val="FF0000"/>
                          </a:solidFill>
                        </a:rPr>
                        <a:t>[list</a:t>
                      </a:r>
                      <a:r>
                        <a:rPr lang="en-US" sz="1000" baseline="0">
                          <a:solidFill>
                            <a:srgbClr val="FF0000"/>
                          </a:solidFill>
                        </a:rPr>
                        <a:t> the individual’s name that is responsible for providing the data for this metric]</a:t>
                      </a:r>
                      <a:endParaRPr lang="en-US" sz="1000">
                        <a:solidFill>
                          <a:srgbClr val="FF0000"/>
                        </a:solidFill>
                      </a:endParaRPr>
                    </a:p>
                  </a:txBody>
                  <a:tcPr/>
                </a:tc>
                <a:tc>
                  <a:txBody>
                    <a:bodyPr/>
                    <a:lstStyle/>
                    <a:p>
                      <a:pPr algn="l"/>
                      <a:r>
                        <a:rPr lang="en-US" sz="1000">
                          <a:solidFill>
                            <a:srgbClr val="FF0000"/>
                          </a:solidFill>
                        </a:rPr>
                        <a:t>[insert the name of the system</a:t>
                      </a:r>
                      <a:r>
                        <a:rPr lang="en-US" sz="1000" baseline="0">
                          <a:solidFill>
                            <a:srgbClr val="FF0000"/>
                          </a:solidFill>
                        </a:rPr>
                        <a:t> or database that contains the data for this metric]</a:t>
                      </a:r>
                      <a:endParaRPr lang="en-US" sz="1000">
                        <a:solidFill>
                          <a:srgbClr val="FF0000"/>
                        </a:solidFill>
                      </a:endParaRPr>
                    </a:p>
                  </a:txBody>
                  <a:tcPr/>
                </a:tc>
                <a:tc>
                  <a:txBody>
                    <a:bodyPr/>
                    <a:lstStyle/>
                    <a:p>
                      <a:pPr algn="l"/>
                      <a:r>
                        <a:rPr lang="en-US" sz="1000">
                          <a:solidFill>
                            <a:srgbClr val="FF0000"/>
                          </a:solidFill>
                        </a:rPr>
                        <a:t>[color the</a:t>
                      </a:r>
                      <a:r>
                        <a:rPr lang="en-US" sz="1000" baseline="0">
                          <a:solidFill>
                            <a:srgbClr val="FF0000"/>
                          </a:solidFill>
                        </a:rPr>
                        <a:t> box red, yellow, or green based on the legend below and add explanation]</a:t>
                      </a:r>
                      <a:endParaRPr lang="en-US" sz="100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rgbClr val="FF0000"/>
                          </a:solidFill>
                        </a:rPr>
                        <a:t>[explain</a:t>
                      </a:r>
                      <a:r>
                        <a:rPr lang="en-US" sz="1000" baseline="0">
                          <a:solidFill>
                            <a:srgbClr val="FF0000"/>
                          </a:solidFill>
                        </a:rPr>
                        <a:t> how the data status or correlation will be determined, required for metrics with yellow or red status]</a:t>
                      </a:r>
                      <a:endParaRPr lang="en-US" sz="100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rgbClr val="FF0000"/>
                          </a:solidFill>
                        </a:rPr>
                        <a:t>[TBD,</a:t>
                      </a:r>
                      <a:r>
                        <a:rPr lang="en-US" sz="1000" baseline="0">
                          <a:solidFill>
                            <a:srgbClr val="FF0000"/>
                          </a:solidFill>
                        </a:rPr>
                        <a:t> Depends, Not Significant, Significant]</a:t>
                      </a:r>
                      <a:endParaRPr lang="en-US" sz="1000">
                        <a:solidFill>
                          <a:srgbClr val="FF0000"/>
                        </a:solidFill>
                      </a:endParaRPr>
                    </a:p>
                  </a:txBody>
                  <a:tcPr/>
                </a:tc>
                <a:extLst>
                  <a:ext uri="{0D108BD9-81ED-4DB2-BD59-A6C34878D82A}">
                    <a16:rowId xmlns:a16="http://schemas.microsoft.com/office/drawing/2014/main" val="1622892309"/>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l"/>
                      <a:r>
                        <a:rPr lang="en-US" sz="1000" b="1"/>
                        <a:t>Description:</a:t>
                      </a:r>
                    </a:p>
                    <a:p>
                      <a:pPr algn="l"/>
                      <a:r>
                        <a:rPr lang="en-US" sz="1000" b="1"/>
                        <a:t>Formula:</a:t>
                      </a:r>
                      <a:endParaRPr lang="en-US" sz="1000" b="1">
                        <a:solidFill>
                          <a:srgbClr val="FF0000"/>
                        </a:solidFill>
                      </a:endParaRPr>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07590756"/>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l"/>
                      <a:r>
                        <a:rPr lang="en-US" sz="1000" b="1"/>
                        <a:t>Description:</a:t>
                      </a:r>
                    </a:p>
                    <a:p>
                      <a:pPr algn="l"/>
                      <a:endParaRPr lang="en-US" sz="1000" b="1"/>
                    </a:p>
                    <a:p>
                      <a:pPr algn="l"/>
                      <a:r>
                        <a:rPr lang="en-US" sz="1000" b="1"/>
                        <a:t>Formula:</a:t>
                      </a:r>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387002773"/>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algn="l"/>
                      <a:r>
                        <a:rPr lang="en-US" sz="1000" b="1"/>
                        <a:t>Description:</a:t>
                      </a:r>
                    </a:p>
                    <a:p>
                      <a:pPr algn="l"/>
                      <a:endParaRPr lang="en-US" sz="1000" b="1"/>
                    </a:p>
                    <a:p>
                      <a:pPr algn="l"/>
                      <a:r>
                        <a:rPr lang="en-US" sz="1000" b="1"/>
                        <a:t>Formula:</a:t>
                      </a:r>
                    </a:p>
                  </a:txBody>
                  <a:tcPr anchor="ctr"/>
                </a:tc>
                <a:tc>
                  <a:txBody>
                    <a:bodyPr/>
                    <a:lstStyle/>
                    <a:p>
                      <a:pPr algn="ctr"/>
                      <a:endParaRPr lang="en-US" sz="1000"/>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extLst>
                  <a:ext uri="{0D108BD9-81ED-4DB2-BD59-A6C34878D82A}">
                    <a16:rowId xmlns:a16="http://schemas.microsoft.com/office/drawing/2014/main" val="217042772"/>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l"/>
                      <a:r>
                        <a:rPr lang="en-US" sz="1000" b="1"/>
                        <a:t>Description:</a:t>
                      </a:r>
                    </a:p>
                    <a:p>
                      <a:pPr algn="l"/>
                      <a:endParaRPr lang="en-US" sz="1000" b="1"/>
                    </a:p>
                    <a:p>
                      <a:pPr algn="l"/>
                      <a:r>
                        <a:rPr lang="en-US" sz="1000" b="1"/>
                        <a:t>Formula:</a:t>
                      </a:r>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165007648"/>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algn="l"/>
                      <a:r>
                        <a:rPr lang="en-US" sz="1000" b="1"/>
                        <a:t>Description:</a:t>
                      </a:r>
                    </a:p>
                    <a:p>
                      <a:pPr algn="l"/>
                      <a:endParaRPr lang="en-US" sz="1000" b="1"/>
                    </a:p>
                    <a:p>
                      <a:pPr algn="l"/>
                      <a:r>
                        <a:rPr lang="en-US" sz="1000" b="1"/>
                        <a:t>Formula:</a:t>
                      </a:r>
                    </a:p>
                  </a:txBody>
                  <a:tcPr anchor="ctr"/>
                </a:tc>
                <a:tc>
                  <a:txBody>
                    <a:bodyPr/>
                    <a:lstStyle/>
                    <a:p>
                      <a:pPr algn="ctr"/>
                      <a:endParaRPr lang="en-US" sz="1000"/>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extLst>
                  <a:ext uri="{0D108BD9-81ED-4DB2-BD59-A6C34878D82A}">
                    <a16:rowId xmlns:a16="http://schemas.microsoft.com/office/drawing/2014/main" val="2946690663"/>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l"/>
                      <a:r>
                        <a:rPr lang="en-US" sz="1000" b="1"/>
                        <a:t>Description:</a:t>
                      </a:r>
                    </a:p>
                    <a:p>
                      <a:pPr algn="l"/>
                      <a:endParaRPr lang="en-US" sz="1000" b="1"/>
                    </a:p>
                    <a:p>
                      <a:pPr algn="l"/>
                      <a:r>
                        <a:rPr lang="en-US" sz="1000" b="1"/>
                        <a:t>Formula:</a:t>
                      </a:r>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617179829"/>
                  </a:ext>
                </a:extLst>
              </a:tr>
            </a:tbl>
          </a:graphicData>
        </a:graphic>
      </p:graphicFrame>
      <p:sp>
        <p:nvSpPr>
          <p:cNvPr id="3" name="Rectangle 2">
            <a:extLst>
              <a:ext uri="{FF2B5EF4-FFF2-40B4-BE49-F238E27FC236}">
                <a16:creationId xmlns:a16="http://schemas.microsoft.com/office/drawing/2014/main" id="{2A0C5279-61F1-4C55-8BEA-796A06A57916}"/>
              </a:ext>
            </a:extLst>
          </p:cNvPr>
          <p:cNvSpPr/>
          <p:nvPr/>
        </p:nvSpPr>
        <p:spPr>
          <a:xfrm>
            <a:off x="8497428" y="5493991"/>
            <a:ext cx="1497526" cy="246221"/>
          </a:xfrm>
          <a:prstGeom prst="rect">
            <a:avLst/>
          </a:prstGeom>
        </p:spPr>
        <p:txBody>
          <a:bodyPr wrap="none">
            <a:spAutoFit/>
          </a:bodyPr>
          <a:lstStyle/>
          <a:p>
            <a:r>
              <a:rPr lang="en-US" sz="1000" b="1" baseline="30000"/>
              <a:t>1</a:t>
            </a:r>
            <a:r>
              <a:rPr lang="en-US" sz="1000" b="1"/>
              <a:t>Data Status Legend</a:t>
            </a:r>
            <a:r>
              <a:rPr lang="en-US" sz="1000"/>
              <a:t>: </a:t>
            </a:r>
          </a:p>
        </p:txBody>
      </p:sp>
      <p:grpSp>
        <p:nvGrpSpPr>
          <p:cNvPr id="8" name="Group 7"/>
          <p:cNvGrpSpPr/>
          <p:nvPr/>
        </p:nvGrpSpPr>
        <p:grpSpPr>
          <a:xfrm>
            <a:off x="8574974" y="5718516"/>
            <a:ext cx="3493202" cy="579518"/>
            <a:chOff x="7041357" y="4536489"/>
            <a:chExt cx="3493202" cy="558418"/>
          </a:xfrm>
        </p:grpSpPr>
        <p:sp>
          <p:nvSpPr>
            <p:cNvPr id="4" name="TextBox 3">
              <a:extLst>
                <a:ext uri="{FF2B5EF4-FFF2-40B4-BE49-F238E27FC236}">
                  <a16:creationId xmlns:a16="http://schemas.microsoft.com/office/drawing/2014/main" id="{49D99E10-1B43-4B80-BF83-423A8B9EAD2B}"/>
                </a:ext>
              </a:extLst>
            </p:cNvPr>
            <p:cNvSpPr txBox="1"/>
            <p:nvPr/>
          </p:nvSpPr>
          <p:spPr>
            <a:xfrm>
              <a:off x="7242176" y="4633242"/>
              <a:ext cx="3292383" cy="461665"/>
            </a:xfrm>
            <a:prstGeom prst="rect">
              <a:avLst/>
            </a:prstGeom>
            <a:noFill/>
          </p:spPr>
          <p:txBody>
            <a:bodyPr wrap="square" rtlCol="0">
              <a:spAutoFit/>
            </a:bodyPr>
            <a:lstStyle/>
            <a:p>
              <a:r>
                <a:rPr lang="en-US" sz="800"/>
                <a:t>Data quality, format, and/or access issues prevent analysis                                                    Data quality, format, and/or access issues significantly limit analysis       </a:t>
              </a:r>
            </a:p>
            <a:p>
              <a:r>
                <a:rPr lang="en-US" sz="800"/>
                <a:t>Data quality, format, and access sufficient for analysis</a:t>
              </a:r>
            </a:p>
          </p:txBody>
        </p:sp>
        <p:sp>
          <p:nvSpPr>
            <p:cNvPr id="11" name="Oval 10">
              <a:extLst>
                <a:ext uri="{FF2B5EF4-FFF2-40B4-BE49-F238E27FC236}">
                  <a16:creationId xmlns:a16="http://schemas.microsoft.com/office/drawing/2014/main" id="{A6B67DDE-CFD4-4727-BBAB-629707957F15}"/>
                </a:ext>
              </a:extLst>
            </p:cNvPr>
            <p:cNvSpPr/>
            <p:nvPr/>
          </p:nvSpPr>
          <p:spPr>
            <a:xfrm>
              <a:off x="7200261" y="4697660"/>
              <a:ext cx="83830" cy="8912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2" name="Oval 11">
              <a:extLst>
                <a:ext uri="{FF2B5EF4-FFF2-40B4-BE49-F238E27FC236}">
                  <a16:creationId xmlns:a16="http://schemas.microsoft.com/office/drawing/2014/main" id="{51C379BC-1882-4E9D-B822-87E66D14904D}"/>
                </a:ext>
              </a:extLst>
            </p:cNvPr>
            <p:cNvSpPr/>
            <p:nvPr/>
          </p:nvSpPr>
          <p:spPr>
            <a:xfrm>
              <a:off x="7200261" y="4819512"/>
              <a:ext cx="83830" cy="89129"/>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3" name="Oval 12">
              <a:extLst>
                <a:ext uri="{FF2B5EF4-FFF2-40B4-BE49-F238E27FC236}">
                  <a16:creationId xmlns:a16="http://schemas.microsoft.com/office/drawing/2014/main" id="{167A923F-CFED-4060-A1FE-065266F24EBA}"/>
                </a:ext>
              </a:extLst>
            </p:cNvPr>
            <p:cNvSpPr/>
            <p:nvPr/>
          </p:nvSpPr>
          <p:spPr>
            <a:xfrm>
              <a:off x="7200261" y="4941364"/>
              <a:ext cx="83830" cy="89129"/>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6" name="Rectangle 5"/>
            <p:cNvSpPr/>
            <p:nvPr/>
          </p:nvSpPr>
          <p:spPr>
            <a:xfrm>
              <a:off x="7041357" y="4536489"/>
              <a:ext cx="3493202" cy="5460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9320395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Analytic Insights</a:t>
            </a:r>
            <a:endParaRPr lang="en-US" i="1">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841494717"/>
              </p:ext>
            </p:extLst>
          </p:nvPr>
        </p:nvGraphicFramePr>
        <p:xfrm>
          <a:off x="209631" y="704035"/>
          <a:ext cx="11772739" cy="3261360"/>
        </p:xfrm>
        <a:graphic>
          <a:graphicData uri="http://schemas.openxmlformats.org/drawingml/2006/table">
            <a:tbl>
              <a:tblPr firstRow="1" bandRow="1">
                <a:tableStyleId>{5C22544A-7EE6-4342-B048-85BDC9FD1C3A}</a:tableStyleId>
              </a:tblPr>
              <a:tblGrid>
                <a:gridCol w="1180214">
                  <a:extLst>
                    <a:ext uri="{9D8B030D-6E8A-4147-A177-3AD203B41FA5}">
                      <a16:colId xmlns:a16="http://schemas.microsoft.com/office/drawing/2014/main" val="3736768139"/>
                    </a:ext>
                  </a:extLst>
                </a:gridCol>
                <a:gridCol w="1303313">
                  <a:extLst>
                    <a:ext uri="{9D8B030D-6E8A-4147-A177-3AD203B41FA5}">
                      <a16:colId xmlns:a16="http://schemas.microsoft.com/office/drawing/2014/main" val="20848928"/>
                    </a:ext>
                  </a:extLst>
                </a:gridCol>
                <a:gridCol w="1269872">
                  <a:extLst>
                    <a:ext uri="{9D8B030D-6E8A-4147-A177-3AD203B41FA5}">
                      <a16:colId xmlns:a16="http://schemas.microsoft.com/office/drawing/2014/main" val="3648006441"/>
                    </a:ext>
                  </a:extLst>
                </a:gridCol>
                <a:gridCol w="4017755">
                  <a:extLst>
                    <a:ext uri="{9D8B030D-6E8A-4147-A177-3AD203B41FA5}">
                      <a16:colId xmlns:a16="http://schemas.microsoft.com/office/drawing/2014/main" val="1104602154"/>
                    </a:ext>
                  </a:extLst>
                </a:gridCol>
                <a:gridCol w="1454421">
                  <a:extLst>
                    <a:ext uri="{9D8B030D-6E8A-4147-A177-3AD203B41FA5}">
                      <a16:colId xmlns:a16="http://schemas.microsoft.com/office/drawing/2014/main" val="2617771365"/>
                    </a:ext>
                  </a:extLst>
                </a:gridCol>
                <a:gridCol w="1454421">
                  <a:extLst>
                    <a:ext uri="{9D8B030D-6E8A-4147-A177-3AD203B41FA5}">
                      <a16:colId xmlns:a16="http://schemas.microsoft.com/office/drawing/2014/main" val="3341774615"/>
                    </a:ext>
                  </a:extLst>
                </a:gridCol>
                <a:gridCol w="1092743">
                  <a:extLst>
                    <a:ext uri="{9D8B030D-6E8A-4147-A177-3AD203B41FA5}">
                      <a16:colId xmlns:a16="http://schemas.microsoft.com/office/drawing/2014/main" val="3386102406"/>
                    </a:ext>
                  </a:extLst>
                </a:gridCol>
              </a:tblGrid>
              <a:tr h="288381">
                <a:tc>
                  <a:txBody>
                    <a:bodyPr/>
                    <a:lstStyle/>
                    <a:p>
                      <a:pPr algn="ctr"/>
                      <a:r>
                        <a:rPr lang="en-US" sz="1200"/>
                        <a:t>Analytic Initiative ID</a:t>
                      </a:r>
                    </a:p>
                  </a:txBody>
                  <a:tcPr anchor="ctr"/>
                </a:tc>
                <a:tc>
                  <a:txBody>
                    <a:bodyPr/>
                    <a:lstStyle/>
                    <a:p>
                      <a:pPr algn="ctr"/>
                      <a:r>
                        <a:rPr lang="en-US" sz="1200"/>
                        <a:t>Associated Driver</a:t>
                      </a:r>
                    </a:p>
                  </a:txBody>
                  <a:tcPr anchor="ctr"/>
                </a:tc>
                <a:tc>
                  <a:txBody>
                    <a:bodyPr/>
                    <a:lstStyle/>
                    <a:p>
                      <a:pPr algn="ctr"/>
                      <a:r>
                        <a:rPr lang="en-US" sz="1200"/>
                        <a:t>Analytical Initiative  Name </a:t>
                      </a:r>
                    </a:p>
                  </a:txBody>
                  <a:tcPr anchor="ctr"/>
                </a:tc>
                <a:tc>
                  <a:txBody>
                    <a:bodyPr/>
                    <a:lstStyle/>
                    <a:p>
                      <a:pPr algn="ctr"/>
                      <a:r>
                        <a:rPr lang="en-US" sz="1200"/>
                        <a:t>Finding</a:t>
                      </a:r>
                    </a:p>
                  </a:txBody>
                  <a:tcPr anchor="ct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1200" b="1" kern="1200">
                          <a:solidFill>
                            <a:schemeClr val="lt1"/>
                          </a:solidFill>
                          <a:latin typeface="+mn-lt"/>
                          <a:ea typeface="+mn-ea"/>
                          <a:cs typeface="+mn-cs"/>
                        </a:rPr>
                        <a:t>Associated Gap Closure ID</a:t>
                      </a:r>
                    </a:p>
                  </a:txBody>
                  <a:tcPr anchor="ctr" anchorCtr="1"/>
                </a:tc>
                <a:tc>
                  <a:txBody>
                    <a:bodyPr/>
                    <a:lstStyle/>
                    <a:p>
                      <a:pPr marL="0" algn="ctr" defTabSz="914377" rtl="0" eaLnBrk="1" latinLnBrk="0" hangingPunct="1"/>
                      <a:r>
                        <a:rPr lang="en-US" sz="1200" b="1" kern="1200">
                          <a:solidFill>
                            <a:schemeClr val="lt1"/>
                          </a:solidFill>
                          <a:latin typeface="+mn-lt"/>
                          <a:ea typeface="+mn-ea"/>
                          <a:cs typeface="+mn-cs"/>
                        </a:rPr>
                        <a:t>Projected Impact</a:t>
                      </a:r>
                    </a:p>
                  </a:txBody>
                  <a:tcPr anchor="ctr"/>
                </a:tc>
                <a:tc>
                  <a:txBody>
                    <a:bodyPr/>
                    <a:lstStyle/>
                    <a:p>
                      <a:pPr algn="ctr"/>
                      <a:r>
                        <a:rPr lang="en-US" sz="1200" b="1" kern="1200">
                          <a:solidFill>
                            <a:schemeClr val="bg1"/>
                          </a:solidFill>
                          <a:latin typeface="+mn-lt"/>
                          <a:ea typeface="+mn-ea"/>
                          <a:cs typeface="+mn-cs"/>
                        </a:rPr>
                        <a:t>Reference (Forum# / Slide #)</a:t>
                      </a:r>
                    </a:p>
                  </a:txBody>
                  <a:tcPr anchor="ctr"/>
                </a:tc>
                <a:extLst>
                  <a:ext uri="{0D108BD9-81ED-4DB2-BD59-A6C34878D82A}">
                    <a16:rowId xmlns:a16="http://schemas.microsoft.com/office/drawing/2014/main" val="2924238448"/>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(A-</a:t>
                      </a:r>
                      <a:r>
                        <a:rPr lang="en-US" sz="1000" strike="noStrike" kern="1200" err="1">
                          <a:solidFill>
                            <a:srgbClr val="FF0000"/>
                          </a:solidFill>
                          <a:latin typeface="+mn-lt"/>
                          <a:ea typeface="+mn-ea"/>
                          <a:cs typeface="+mn-cs"/>
                        </a:rPr>
                        <a:t>YY</a:t>
                      </a:r>
                      <a:r>
                        <a:rPr lang="en-US" sz="1000" strike="noStrike" kern="1200">
                          <a:solidFill>
                            <a:srgbClr val="FF0000"/>
                          </a:solidFill>
                          <a:latin typeface="+mn-lt"/>
                          <a:ea typeface="+mn-ea"/>
                          <a:cs typeface="+mn-cs"/>
                        </a:rPr>
                        <a:t>-XX)</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strike="noStrike" kern="1200">
                        <a:solidFill>
                          <a:srgbClr val="FF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Ex: A-25-01</a:t>
                      </a:r>
                    </a:p>
                  </a:txBody>
                  <a:tcPr/>
                </a:tc>
                <a:tc>
                  <a:txBody>
                    <a:bodyPr/>
                    <a:lstStyle/>
                    <a:p>
                      <a:pPr algn="l"/>
                      <a:r>
                        <a:rPr lang="en-US" sz="1000">
                          <a:solidFill>
                            <a:srgbClr val="FF0000"/>
                          </a:solidFill>
                        </a:rPr>
                        <a:t>T#, Driver</a:t>
                      </a:r>
                    </a:p>
                  </a:txBody>
                  <a:tcPr/>
                </a:tc>
                <a:tc>
                  <a:txBody>
                    <a:bodyPr/>
                    <a:lstStyle/>
                    <a:p>
                      <a:pPr algn="l"/>
                      <a:r>
                        <a:rPr lang="en-US" sz="1000">
                          <a:solidFill>
                            <a:srgbClr val="FF0000"/>
                          </a:solidFill>
                        </a:rPr>
                        <a:t>[insert name of the initiative for easy reference going forward]</a:t>
                      </a:r>
                    </a:p>
                  </a:txBody>
                  <a:tcPr/>
                </a:tc>
                <a:tc>
                  <a:txBody>
                    <a:bodyPr/>
                    <a:lstStyle/>
                    <a:p>
                      <a:pPr algn="l"/>
                      <a:r>
                        <a:rPr lang="en-US" sz="1000">
                          <a:solidFill>
                            <a:srgbClr val="FF0000"/>
                          </a:solidFill>
                        </a:rPr>
                        <a:t>[insert brief description of analytic inquiry, including dependencies with other actions or assumptions]</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a:solidFill>
                            <a:srgbClr val="FF0000"/>
                          </a:solidFill>
                          <a:latin typeface="+mn-lt"/>
                          <a:ea typeface="+mn-ea"/>
                          <a:cs typeface="+mn-cs"/>
                        </a:rPr>
                        <a:t>(G-</a:t>
                      </a:r>
                      <a:r>
                        <a:rPr lang="en-US" sz="1000" kern="1200" err="1">
                          <a:solidFill>
                            <a:srgbClr val="FF0000"/>
                          </a:solidFill>
                          <a:latin typeface="+mn-lt"/>
                          <a:ea typeface="+mn-ea"/>
                          <a:cs typeface="+mn-cs"/>
                        </a:rPr>
                        <a:t>YY</a:t>
                      </a:r>
                      <a:r>
                        <a:rPr lang="en-US" sz="1000" kern="1200">
                          <a:solidFill>
                            <a:srgbClr val="FF0000"/>
                          </a:solidFill>
                          <a:latin typeface="+mn-lt"/>
                          <a:ea typeface="+mn-ea"/>
                          <a:cs typeface="+mn-cs"/>
                        </a:rPr>
                        <a:t>-XX)</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US" sz="1000" kern="1200">
                        <a:solidFill>
                          <a:srgbClr val="FF0000"/>
                        </a:solidFill>
                        <a:latin typeface="+mn-lt"/>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a:solidFill>
                            <a:srgbClr val="FF0000"/>
                          </a:solidFill>
                          <a:latin typeface="+mn-lt"/>
                          <a:ea typeface="+mn-ea"/>
                          <a:cs typeface="+mn-cs"/>
                        </a:rPr>
                        <a:t>Ex: G-25-01</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US" sz="1000" kern="1200">
                        <a:solidFill>
                          <a:srgbClr val="FF0000"/>
                        </a:solidFill>
                        <a:latin typeface="+mn-lt"/>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a:solidFill>
                            <a:srgbClr val="FF0000"/>
                          </a:solidFill>
                          <a:latin typeface="+mn-lt"/>
                          <a:ea typeface="+mn-ea"/>
                          <a:cs typeface="+mn-cs"/>
                        </a:rPr>
                        <a:t>Or, No action will be taken at this time (reason)</a:t>
                      </a:r>
                    </a:p>
                  </a:txBody>
                  <a:tcPr/>
                </a:tc>
                <a:tc>
                  <a:txBody>
                    <a:bodyPr/>
                    <a:lstStyle/>
                    <a:p>
                      <a:r>
                        <a:rPr lang="en-US" sz="1000" kern="1200">
                          <a:solidFill>
                            <a:srgbClr val="FF0000"/>
                          </a:solidFill>
                          <a:latin typeface="+mn-lt"/>
                          <a:ea typeface="+mn-ea"/>
                          <a:cs typeface="+mn-cs"/>
                        </a:rPr>
                        <a:t>[quantify the expected performance improvement from this initiative (i.e., impact on the respective driver and the T1 outcome, if known)]</a:t>
                      </a:r>
                    </a:p>
                  </a:txBody>
                  <a:tcPr/>
                </a:tc>
                <a:tc>
                  <a:txBody>
                    <a:bodyPr/>
                    <a:lstStyle/>
                    <a:p>
                      <a:pPr algn="l"/>
                      <a:r>
                        <a:rPr lang="en-US" sz="1000">
                          <a:solidFill>
                            <a:srgbClr val="FF0000"/>
                          </a:solidFill>
                        </a:rPr>
                        <a:t>[insert slide number which presents the initiative’s findings, if included in the brief]</a:t>
                      </a:r>
                    </a:p>
                  </a:txBody>
                  <a:tcPr/>
                </a:tc>
                <a:extLst>
                  <a:ext uri="{0D108BD9-81ED-4DB2-BD59-A6C34878D82A}">
                    <a16:rowId xmlns:a16="http://schemas.microsoft.com/office/drawing/2014/main" val="162289230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07590756"/>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387002773"/>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algn="ctr"/>
                      <a:endParaRPr lang="en-US" sz="1000">
                        <a:solidFill>
                          <a:srgbClr val="FF0000"/>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algn="ctr"/>
                      <a:endParaRPr lang="en-US" sz="1000">
                        <a:solidFill>
                          <a:srgbClr val="FF0000"/>
                        </a:solidFill>
                      </a:endParaRPr>
                    </a:p>
                  </a:txBody>
                  <a:tcPr anchor="ctr"/>
                </a:tc>
                <a:extLst>
                  <a:ext uri="{0D108BD9-81ED-4DB2-BD59-A6C34878D82A}">
                    <a16:rowId xmlns:a16="http://schemas.microsoft.com/office/drawing/2014/main" val="217042772"/>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165007648"/>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algn="ctr"/>
                      <a:endParaRPr lang="en-US" sz="1000">
                        <a:solidFill>
                          <a:srgbClr val="FF0000"/>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algn="ctr"/>
                      <a:endParaRPr lang="en-US" sz="1000">
                        <a:solidFill>
                          <a:srgbClr val="FF0000"/>
                        </a:solidFill>
                      </a:endParaRPr>
                    </a:p>
                  </a:txBody>
                  <a:tcPr anchor="ctr"/>
                </a:tc>
                <a:extLst>
                  <a:ext uri="{0D108BD9-81ED-4DB2-BD59-A6C34878D82A}">
                    <a16:rowId xmlns:a16="http://schemas.microsoft.com/office/drawing/2014/main" val="2946690663"/>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617179829"/>
                  </a:ext>
                </a:extLst>
              </a:tr>
            </a:tbl>
          </a:graphicData>
        </a:graphic>
      </p:graphicFrame>
      <p:sp>
        <p:nvSpPr>
          <p:cNvPr id="4" name="Rectangle 3">
            <a:extLst>
              <a:ext uri="{FF2B5EF4-FFF2-40B4-BE49-F238E27FC236}">
                <a16:creationId xmlns:a16="http://schemas.microsoft.com/office/drawing/2014/main" id="{7FCC4382-7603-D842-C222-2BA385C3FA60}"/>
              </a:ext>
            </a:extLst>
          </p:cNvPr>
          <p:cNvSpPr/>
          <p:nvPr/>
        </p:nvSpPr>
        <p:spPr>
          <a:xfrm>
            <a:off x="8149290" y="59302"/>
            <a:ext cx="2572094" cy="496323"/>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a:solidFill>
                  <a:schemeClr val="tx1"/>
                </a:solidFill>
              </a:rPr>
              <a:t>CNA is responsible for populating. </a:t>
            </a:r>
          </a:p>
        </p:txBody>
      </p:sp>
    </p:spTree>
    <p:extLst>
      <p:ext uri="{BB962C8B-B14F-4D97-AF65-F5344CB8AC3E}">
        <p14:creationId xmlns:p14="http://schemas.microsoft.com/office/powerpoint/2010/main" val="251274358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ea typeface="Cambria"/>
              </a:rPr>
              <a:t>Completed Gap Closure Initiatives</a:t>
            </a:r>
            <a:endParaRPr lang="en-US">
              <a:solidFill>
                <a:srgbClr val="FF0000"/>
              </a:solidFill>
            </a:endParaRPr>
          </a:p>
        </p:txBody>
      </p:sp>
      <p:graphicFrame>
        <p:nvGraphicFramePr>
          <p:cNvPr id="3" name="Table 2">
            <a:extLst>
              <a:ext uri="{FF2B5EF4-FFF2-40B4-BE49-F238E27FC236}">
                <a16:creationId xmlns:a16="http://schemas.microsoft.com/office/drawing/2014/main" id="{2DBEF952-70C3-9037-FAD9-9D421AF8C7A9}"/>
              </a:ext>
            </a:extLst>
          </p:cNvPr>
          <p:cNvGraphicFramePr>
            <a:graphicFrameLocks noGrp="1"/>
          </p:cNvGraphicFramePr>
          <p:nvPr>
            <p:extLst>
              <p:ext uri="{D42A27DB-BD31-4B8C-83A1-F6EECF244321}">
                <p14:modId xmlns:p14="http://schemas.microsoft.com/office/powerpoint/2010/main" val="1054047021"/>
              </p:ext>
            </p:extLst>
          </p:nvPr>
        </p:nvGraphicFramePr>
        <p:xfrm>
          <a:off x="178677" y="691154"/>
          <a:ext cx="11834646" cy="3535680"/>
        </p:xfrm>
        <a:graphic>
          <a:graphicData uri="http://schemas.openxmlformats.org/drawingml/2006/table">
            <a:tbl>
              <a:tblPr firstRow="1" bandRow="1">
                <a:tableStyleId>{5C22544A-7EE6-4342-B048-85BDC9FD1C3A}</a:tableStyleId>
              </a:tblPr>
              <a:tblGrid>
                <a:gridCol w="1189255">
                  <a:extLst>
                    <a:ext uri="{9D8B030D-6E8A-4147-A177-3AD203B41FA5}">
                      <a16:colId xmlns:a16="http://schemas.microsoft.com/office/drawing/2014/main" val="3813269550"/>
                    </a:ext>
                  </a:extLst>
                </a:gridCol>
                <a:gridCol w="1327892">
                  <a:extLst>
                    <a:ext uri="{9D8B030D-6E8A-4147-A177-3AD203B41FA5}">
                      <a16:colId xmlns:a16="http://schemas.microsoft.com/office/drawing/2014/main" val="666554483"/>
                    </a:ext>
                  </a:extLst>
                </a:gridCol>
                <a:gridCol w="975520">
                  <a:extLst>
                    <a:ext uri="{9D8B030D-6E8A-4147-A177-3AD203B41FA5}">
                      <a16:colId xmlns:a16="http://schemas.microsoft.com/office/drawing/2014/main" val="1789282786"/>
                    </a:ext>
                  </a:extLst>
                </a:gridCol>
                <a:gridCol w="877174">
                  <a:extLst>
                    <a:ext uri="{9D8B030D-6E8A-4147-A177-3AD203B41FA5}">
                      <a16:colId xmlns:a16="http://schemas.microsoft.com/office/drawing/2014/main" val="3648006441"/>
                    </a:ext>
                  </a:extLst>
                </a:gridCol>
                <a:gridCol w="2190174">
                  <a:extLst>
                    <a:ext uri="{9D8B030D-6E8A-4147-A177-3AD203B41FA5}">
                      <a16:colId xmlns:a16="http://schemas.microsoft.com/office/drawing/2014/main" val="1104602154"/>
                    </a:ext>
                  </a:extLst>
                </a:gridCol>
                <a:gridCol w="1319693">
                  <a:extLst>
                    <a:ext uri="{9D8B030D-6E8A-4147-A177-3AD203B41FA5}">
                      <a16:colId xmlns:a16="http://schemas.microsoft.com/office/drawing/2014/main" val="4217656215"/>
                    </a:ext>
                  </a:extLst>
                </a:gridCol>
                <a:gridCol w="2008473">
                  <a:extLst>
                    <a:ext uri="{9D8B030D-6E8A-4147-A177-3AD203B41FA5}">
                      <a16:colId xmlns:a16="http://schemas.microsoft.com/office/drawing/2014/main" val="4032028494"/>
                    </a:ext>
                  </a:extLst>
                </a:gridCol>
                <a:gridCol w="1063857">
                  <a:extLst>
                    <a:ext uri="{9D8B030D-6E8A-4147-A177-3AD203B41FA5}">
                      <a16:colId xmlns:a16="http://schemas.microsoft.com/office/drawing/2014/main" val="2025872377"/>
                    </a:ext>
                  </a:extLst>
                </a:gridCol>
                <a:gridCol w="882608">
                  <a:extLst>
                    <a:ext uri="{9D8B030D-6E8A-4147-A177-3AD203B41FA5}">
                      <a16:colId xmlns:a16="http://schemas.microsoft.com/office/drawing/2014/main" val="1494283148"/>
                    </a:ext>
                  </a:extLst>
                </a:gridCol>
              </a:tblGrid>
              <a:tr h="288381">
                <a:tc>
                  <a:txBody>
                    <a:bodyPr/>
                    <a:lstStyle/>
                    <a:p>
                      <a:pPr algn="ctr"/>
                      <a:r>
                        <a:rPr lang="en-US" sz="1200"/>
                        <a:t>Initiative ID</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a:solidFill>
                            <a:schemeClr val="bg1"/>
                          </a:solidFill>
                          <a:latin typeface="+mn-lt"/>
                          <a:ea typeface="+mn-ea"/>
                          <a:cs typeface="+mn-cs"/>
                        </a:rPr>
                        <a:t>Associated Driver</a:t>
                      </a:r>
                    </a:p>
                  </a:txBody>
                  <a:tcPr anchor="ctr"/>
                </a:tc>
                <a:tc>
                  <a:txBody>
                    <a:bodyPr/>
                    <a:lstStyle/>
                    <a:p>
                      <a:pPr marL="0" algn="ctr" rtl="0" eaLnBrk="1" latinLnBrk="0" hangingPunct="1"/>
                      <a:r>
                        <a:rPr lang="en-US" sz="1200" b="1" kern="1200">
                          <a:solidFill>
                            <a:schemeClr val="bg1"/>
                          </a:solidFill>
                          <a:latin typeface="+mn-lt"/>
                          <a:ea typeface="+mn-ea"/>
                          <a:cs typeface="+mn-cs"/>
                        </a:rPr>
                        <a:t>SAO</a:t>
                      </a:r>
                    </a:p>
                  </a:txBody>
                  <a:tcPr anchor="ctr"/>
                </a:tc>
                <a:tc>
                  <a:txBody>
                    <a:bodyPr/>
                    <a:lstStyle/>
                    <a:p>
                      <a:pPr marL="0" algn="ctr" rtl="0" eaLnBrk="1" latinLnBrk="0" hangingPunct="1"/>
                      <a:r>
                        <a:rPr lang="en-US" sz="1200" b="1" kern="1200">
                          <a:solidFill>
                            <a:schemeClr val="bg1"/>
                          </a:solidFill>
                          <a:latin typeface="+mn-lt"/>
                          <a:ea typeface="+mn-ea"/>
                          <a:cs typeface="+mn-cs"/>
                        </a:rPr>
                        <a:t>Initiative Name </a:t>
                      </a:r>
                    </a:p>
                  </a:txBody>
                  <a:tcPr anchor="ctr"/>
                </a:tc>
                <a:tc>
                  <a:txBody>
                    <a:bodyPr/>
                    <a:lstStyle/>
                    <a:p>
                      <a:pPr marL="0" algn="ctr" rtl="0" eaLnBrk="1" latinLnBrk="0" hangingPunct="1"/>
                      <a:r>
                        <a:rPr lang="en-US" sz="1200" b="1" kern="1200">
                          <a:solidFill>
                            <a:schemeClr val="bg1"/>
                          </a:solidFill>
                          <a:latin typeface="+mn-lt"/>
                          <a:ea typeface="+mn-ea"/>
                          <a:cs typeface="+mn-cs"/>
                        </a:rPr>
                        <a:t>Description</a:t>
                      </a:r>
                    </a:p>
                  </a:txBody>
                  <a:tcPr anchor="ctr"/>
                </a:tc>
                <a:tc>
                  <a:txBody>
                    <a:bodyPr/>
                    <a:lstStyle/>
                    <a:p>
                      <a:pPr marL="0" algn="ctr" rtl="0" eaLnBrk="1" latinLnBrk="0" hangingPunct="1"/>
                      <a:r>
                        <a:rPr lang="en-US" sz="1200" b="1" kern="1200">
                          <a:solidFill>
                            <a:schemeClr val="bg1"/>
                          </a:solidFill>
                          <a:latin typeface="+mn-lt"/>
                          <a:ea typeface="+mn-ea"/>
                          <a:cs typeface="+mn-cs"/>
                        </a:rPr>
                        <a:t>Impact</a:t>
                      </a:r>
                    </a:p>
                  </a:txBody>
                  <a:tcPr anchor="ctr"/>
                </a:tc>
                <a:tc>
                  <a:txBody>
                    <a:bodyPr/>
                    <a:lstStyle/>
                    <a:p>
                      <a:pPr marL="0" algn="ctr" rtl="0" eaLnBrk="1" latinLnBrk="0" hangingPunct="1"/>
                      <a:r>
                        <a:rPr lang="en-US" sz="1200" b="1" kern="1200">
                          <a:solidFill>
                            <a:schemeClr val="bg1"/>
                          </a:solidFill>
                          <a:latin typeface="+mn-lt"/>
                          <a:ea typeface="+mn-ea"/>
                          <a:cs typeface="+mn-cs"/>
                        </a:rPr>
                        <a:t>Estimated Completion Date / Status</a:t>
                      </a:r>
                    </a:p>
                  </a:txBody>
                  <a:tcPr anchor="ctr"/>
                </a:tc>
                <a:tc>
                  <a:txBody>
                    <a:bodyPr/>
                    <a:lstStyle/>
                    <a:p>
                      <a:pPr algn="ctr"/>
                      <a:r>
                        <a:rPr lang="en-US" sz="1200"/>
                        <a:t>Analytic Initiative ID</a:t>
                      </a:r>
                    </a:p>
                  </a:txBody>
                  <a:tcPr anchor="ctr"/>
                </a:tc>
                <a:tc>
                  <a:txBody>
                    <a:bodyPr/>
                    <a:lstStyle/>
                    <a:p>
                      <a:pPr marL="0" algn="ctr" rtl="0" eaLnBrk="1" latinLnBrk="0" hangingPunct="1"/>
                      <a:r>
                        <a:rPr lang="en-US" sz="1200" b="1" kern="1200">
                          <a:solidFill>
                            <a:schemeClr val="bg1"/>
                          </a:solidFill>
                          <a:latin typeface="+mn-lt"/>
                          <a:ea typeface="+mn-ea"/>
                          <a:cs typeface="+mn-cs"/>
                        </a:rPr>
                        <a:t>Barrier ID</a:t>
                      </a:r>
                    </a:p>
                  </a:txBody>
                  <a:tcPr anchor="ctr"/>
                </a:tc>
                <a:extLst>
                  <a:ext uri="{0D108BD9-81ED-4DB2-BD59-A6C34878D82A}">
                    <a16:rowId xmlns:a16="http://schemas.microsoft.com/office/drawing/2014/main" val="292423844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(G-YY-XX)</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strike="noStrike" kern="1200">
                        <a:solidFill>
                          <a:srgbClr val="FF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Ex: G-25-01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rgbClr val="FF0000"/>
                          </a:solidFill>
                        </a:rPr>
                        <a:t>[Tier #] – </a:t>
                      </a:r>
                      <a:r>
                        <a:rPr lang="en-US" sz="1000" i="1">
                          <a:solidFill>
                            <a:srgbClr val="FF0000"/>
                          </a:solidFill>
                        </a:rPr>
                        <a:t>Driver</a:t>
                      </a:r>
                      <a:r>
                        <a:rPr lang="en-US" sz="1000" i="1" baseline="0">
                          <a:solidFill>
                            <a:srgbClr val="FF0000"/>
                          </a:solidFill>
                        </a:rPr>
                        <a:t> </a:t>
                      </a:r>
                      <a:endParaRPr lang="en-US" sz="1000">
                        <a:solidFill>
                          <a:srgbClr val="FF0000"/>
                        </a:solidFill>
                      </a:endParaRPr>
                    </a:p>
                    <a:p>
                      <a:pPr algn="l"/>
                      <a:endParaRPr lang="en-US" sz="1000">
                        <a:solidFill>
                          <a:srgbClr val="FF0000"/>
                        </a:solidFill>
                      </a:endParaRP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baseline="0">
                          <a:solidFill>
                            <a:srgbClr val="FF0000"/>
                          </a:solidFill>
                        </a:rPr>
                        <a:t>[insert name of the single Senior Accountable Individual responsible for monitoring and leading the initiative] </a:t>
                      </a:r>
                      <a:endParaRPr lang="en-US" sz="1000">
                        <a:solidFill>
                          <a:srgbClr val="FF0000"/>
                        </a:solidFill>
                      </a:endParaRPr>
                    </a:p>
                    <a:p>
                      <a:pPr algn="l"/>
                      <a:endParaRPr lang="en-US" sz="1000">
                        <a:solidFill>
                          <a:srgbClr val="FF0000"/>
                        </a:solidFill>
                      </a:endParaRPr>
                    </a:p>
                  </a:txBody>
                  <a:tcPr/>
                </a:tc>
                <a:tc>
                  <a:txBody>
                    <a:bodyPr/>
                    <a:lstStyle/>
                    <a:p>
                      <a:pPr algn="l"/>
                      <a:r>
                        <a:rPr lang="en-US" sz="1000">
                          <a:solidFill>
                            <a:srgbClr val="FF0000"/>
                          </a:solidFill>
                        </a:rPr>
                        <a:t>[insert name of the initiative for easy reference going forward]</a:t>
                      </a:r>
                    </a:p>
                  </a:txBody>
                  <a:tcPr/>
                </a:tc>
                <a:tc>
                  <a:txBody>
                    <a:bodyPr/>
                    <a:lstStyle/>
                    <a:p>
                      <a:pPr algn="l"/>
                      <a:r>
                        <a:rPr lang="en-US" sz="1000">
                          <a:solidFill>
                            <a:srgbClr val="FF0000"/>
                          </a:solidFill>
                        </a:rPr>
                        <a:t>[insert a description of</a:t>
                      </a:r>
                      <a:r>
                        <a:rPr lang="en-US" sz="1000" baseline="0">
                          <a:solidFill>
                            <a:srgbClr val="FF0000"/>
                          </a:solidFill>
                        </a:rPr>
                        <a:t> the 5Ws for the initiative, including: </a:t>
                      </a:r>
                    </a:p>
                    <a:p>
                      <a:pPr algn="l"/>
                      <a:r>
                        <a:rPr lang="en-US" sz="1000" baseline="0">
                          <a:solidFill>
                            <a:srgbClr val="FF0000"/>
                          </a:solidFill>
                        </a:rPr>
                        <a:t>WHO is going to execute it, </a:t>
                      </a:r>
                    </a:p>
                    <a:p>
                      <a:pPr algn="l"/>
                      <a:r>
                        <a:rPr lang="en-US" sz="1000" baseline="0">
                          <a:solidFill>
                            <a:srgbClr val="FF0000"/>
                          </a:solidFill>
                        </a:rPr>
                        <a:t>WHAT they are going to do, </a:t>
                      </a:r>
                    </a:p>
                    <a:p>
                      <a:pPr algn="l"/>
                      <a:r>
                        <a:rPr lang="en-US" sz="1000" baseline="0">
                          <a:solidFill>
                            <a:srgbClr val="FF0000"/>
                          </a:solidFill>
                        </a:rPr>
                        <a:t>WHEN they’re going to do it, </a:t>
                      </a:r>
                    </a:p>
                    <a:p>
                      <a:pPr algn="l"/>
                      <a:r>
                        <a:rPr lang="en-US" sz="1000" baseline="0">
                          <a:solidFill>
                            <a:srgbClr val="FF0000"/>
                          </a:solidFill>
                        </a:rPr>
                        <a:t>WHERE it will be done </a:t>
                      </a:r>
                    </a:p>
                    <a:p>
                      <a:pPr algn="l"/>
                      <a:r>
                        <a:rPr lang="en-US" sz="1000" baseline="0">
                          <a:solidFill>
                            <a:srgbClr val="FF0000"/>
                          </a:solidFill>
                        </a:rPr>
                        <a:t>(the WHY should be detailed in the </a:t>
                      </a:r>
                      <a:r>
                        <a:rPr lang="en-US" sz="1000" i="1" baseline="0">
                          <a:solidFill>
                            <a:srgbClr val="FF0000"/>
                          </a:solidFill>
                        </a:rPr>
                        <a:t>Impact </a:t>
                      </a:r>
                      <a:r>
                        <a:rPr lang="en-US" sz="1000" i="0" baseline="0">
                          <a:solidFill>
                            <a:srgbClr val="FF0000"/>
                          </a:solidFill>
                        </a:rPr>
                        <a:t>column</a:t>
                      </a:r>
                      <a:endParaRPr lang="en-US" sz="1000" i="1">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aseline="0">
                          <a:solidFill>
                            <a:srgbClr val="FF0000"/>
                          </a:solidFill>
                        </a:rPr>
                        <a:t>[quantify the current impact to date, as well as the expected outcome of this initiative (i.e., impact to the respective driver and the T1 outcomes)]</a:t>
                      </a:r>
                      <a:endParaRPr lang="en-US" sz="1000">
                        <a:solidFill>
                          <a:srgbClr val="FF0000"/>
                        </a:solidFill>
                      </a:endParaRP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baseline="0">
                          <a:solidFill>
                            <a:srgbClr val="FF0000"/>
                          </a:solidFill>
                        </a:rPr>
                        <a:t>[provide targeted date of completion]</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US" sz="1000" baseline="0">
                        <a:solidFill>
                          <a:srgbClr val="FF0000"/>
                        </a:solidFill>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en-US" sz="1000" baseline="0">
                          <a:solidFill>
                            <a:srgbClr val="FF0000"/>
                          </a:solidFill>
                        </a:rPr>
                        <a:t>[Indicate “Planned” or “Active”]</a:t>
                      </a:r>
                      <a:endParaRPr lang="en-US" sz="1000">
                        <a:solidFill>
                          <a:srgbClr val="FF0000"/>
                        </a:solidFill>
                      </a:endParaRPr>
                    </a:p>
                    <a:p>
                      <a:pPr algn="l"/>
                      <a:endParaRPr lang="en-US" sz="100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(A-YY-XX)</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strike="noStrike" kern="1200">
                        <a:solidFill>
                          <a:srgbClr val="FF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Ex: A-25-01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(B-YY-XX)</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strike="noStrike" kern="1200">
                        <a:solidFill>
                          <a:srgbClr val="FF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strike="noStrike" kern="1200">
                          <a:solidFill>
                            <a:srgbClr val="FF0000"/>
                          </a:solidFill>
                          <a:latin typeface="+mn-lt"/>
                          <a:ea typeface="+mn-ea"/>
                          <a:cs typeface="+mn-cs"/>
                        </a:rPr>
                        <a:t>Ex: B-25-01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i="1">
                        <a:solidFill>
                          <a:srgbClr val="FF0000"/>
                        </a:solidFill>
                      </a:endParaRPr>
                    </a:p>
                  </a:txBody>
                  <a:tcPr/>
                </a:tc>
                <a:extLst>
                  <a:ext uri="{0D108BD9-81ED-4DB2-BD59-A6C34878D82A}">
                    <a16:rowId xmlns:a16="http://schemas.microsoft.com/office/drawing/2014/main" val="162289230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07590756"/>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387002773"/>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extLst>
                  <a:ext uri="{0D108BD9-81ED-4DB2-BD59-A6C34878D82A}">
                    <a16:rowId xmlns:a16="http://schemas.microsoft.com/office/drawing/2014/main" val="217042772"/>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165007648"/>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solidFill>
                          <a:schemeClr val="tx1"/>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tc>
                  <a:txBody>
                    <a:bodyPr/>
                    <a:lstStyle/>
                    <a:p>
                      <a:pPr algn="ctr"/>
                      <a:endParaRPr lang="en-US" sz="1000">
                        <a:solidFill>
                          <a:srgbClr val="FF0000"/>
                        </a:solidFill>
                      </a:endParaRPr>
                    </a:p>
                  </a:txBody>
                  <a:tcPr anchor="ctr"/>
                </a:tc>
                <a:extLst>
                  <a:ext uri="{0D108BD9-81ED-4DB2-BD59-A6C34878D82A}">
                    <a16:rowId xmlns:a16="http://schemas.microsoft.com/office/drawing/2014/main" val="2946690663"/>
                  </a:ext>
                </a:extLst>
              </a:tr>
              <a:tr h="14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tc>
                  <a:txBody>
                    <a:bodyPr/>
                    <a:lstStyle/>
                    <a:p>
                      <a:pPr algn="ctr"/>
                      <a:endParaRPr lang="en-US" sz="1000"/>
                    </a:p>
                  </a:txBody>
                  <a:tcPr anchor="ctr"/>
                </a:tc>
                <a:extLst>
                  <a:ext uri="{0D108BD9-81ED-4DB2-BD59-A6C34878D82A}">
                    <a16:rowId xmlns:a16="http://schemas.microsoft.com/office/drawing/2014/main" val="2617179829"/>
                  </a:ext>
                </a:extLst>
              </a:tr>
            </a:tbl>
          </a:graphicData>
        </a:graphic>
      </p:graphicFrame>
    </p:spTree>
    <p:extLst>
      <p:ext uri="{BB962C8B-B14F-4D97-AF65-F5344CB8AC3E}">
        <p14:creationId xmlns:p14="http://schemas.microsoft.com/office/powerpoint/2010/main" val="237467403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P2P Principles and Forum Guidance</a:t>
            </a:r>
          </a:p>
        </p:txBody>
      </p:sp>
      <p:sp>
        <p:nvSpPr>
          <p:cNvPr id="5" name="Rectangle 3"/>
          <p:cNvSpPr>
            <a:spLocks noChangeArrowheads="1"/>
          </p:cNvSpPr>
          <p:nvPr/>
        </p:nvSpPr>
        <p:spPr bwMode="auto">
          <a:xfrm>
            <a:off x="1600353" y="1497206"/>
            <a:ext cx="4208013" cy="4185519"/>
          </a:xfrm>
          <a:prstGeom prst="rect">
            <a:avLst/>
          </a:prstGeom>
          <a:solidFill>
            <a:schemeClr val="bg1"/>
          </a:solidFill>
          <a:ln w="12700">
            <a:solidFill>
              <a:srgbClr val="00B050"/>
            </a:solidFill>
            <a:miter lim="800000"/>
            <a:headEnd/>
            <a:tailEnd/>
          </a:ln>
          <a:effectLst>
            <a:outerShdw blurRad="50800" dist="38100" dir="2700000" algn="tl" rotWithShape="0">
              <a:prstClr val="black">
                <a:alpha val="80000"/>
              </a:prstClr>
            </a:outerShdw>
          </a:effectLst>
        </p:spPr>
        <p:txBody>
          <a:bodyPr wrap="square" anchor="t"/>
          <a:lstStyle/>
          <a:p>
            <a:r>
              <a:rPr lang="en-US" sz="1400" b="1" i="1"/>
              <a:t>Accountability</a:t>
            </a:r>
          </a:p>
          <a:p>
            <a:pPr lvl="1"/>
            <a:r>
              <a:rPr lang="en-US" sz="1400" b="1"/>
              <a:t>Focus the discussion on the “</a:t>
            </a:r>
            <a:r>
              <a:rPr lang="en-US" sz="1400" b="1" u="sng"/>
              <a:t>red metrics</a:t>
            </a:r>
            <a:r>
              <a:rPr lang="en-US" sz="1400" b="1"/>
              <a:t>”</a:t>
            </a:r>
            <a:r>
              <a:rPr lang="en-US" sz="1400"/>
              <a:t> – any underperforming outcome drivers/metrics, and your </a:t>
            </a:r>
            <a:r>
              <a:rPr lang="en-US" sz="1400" u="sng"/>
              <a:t>gap closure plan</a:t>
            </a:r>
            <a:endParaRPr lang="en-US" sz="1400" b="1" u="sng"/>
          </a:p>
          <a:p>
            <a:endParaRPr lang="en-US" sz="800" b="1" i="1"/>
          </a:p>
          <a:p>
            <a:r>
              <a:rPr lang="en-US" sz="1400" b="1" i="1"/>
              <a:t>Transparency</a:t>
            </a:r>
          </a:p>
          <a:p>
            <a:pPr lvl="1"/>
            <a:r>
              <a:rPr lang="en-US" sz="1400" b="1"/>
              <a:t>Engage in </a:t>
            </a:r>
            <a:r>
              <a:rPr lang="en-US" sz="1400" b="1" u="sng"/>
              <a:t>frank</a:t>
            </a:r>
            <a:r>
              <a:rPr lang="en-US" sz="1400" b="1"/>
              <a:t> discussions </a:t>
            </a:r>
            <a:r>
              <a:rPr lang="en-US" sz="1400"/>
              <a:t>that are based on </a:t>
            </a:r>
            <a:r>
              <a:rPr lang="en-US" sz="1400" u="sng"/>
              <a:t>data</a:t>
            </a:r>
            <a:r>
              <a:rPr lang="en-US" sz="1400"/>
              <a:t> - not intuition. Challenge assumptions/preconceived notions. </a:t>
            </a:r>
            <a:r>
              <a:rPr lang="en-US" sz="1400" u="sng"/>
              <a:t>Get real.</a:t>
            </a:r>
            <a:r>
              <a:rPr lang="en-US" sz="1400"/>
              <a:t>  </a:t>
            </a:r>
          </a:p>
          <a:p>
            <a:endParaRPr lang="en-US" sz="800" b="1"/>
          </a:p>
          <a:p>
            <a:r>
              <a:rPr lang="en-US" sz="1400" b="1" i="1"/>
              <a:t>Engagement</a:t>
            </a:r>
          </a:p>
          <a:p>
            <a:pPr lvl="1"/>
            <a:r>
              <a:rPr lang="en-US" sz="1400" b="1"/>
              <a:t>Reinforce a tone at the top </a:t>
            </a:r>
            <a:r>
              <a:rPr lang="en-US" sz="1400"/>
              <a:t>that fosters </a:t>
            </a:r>
            <a:r>
              <a:rPr lang="en-US" sz="1400" u="sng"/>
              <a:t>structured problem-solving </a:t>
            </a:r>
            <a:r>
              <a:rPr lang="en-US" sz="1400"/>
              <a:t>and a </a:t>
            </a:r>
            <a:r>
              <a:rPr lang="en-US" sz="1400" u="sng"/>
              <a:t>performance improvement mindset</a:t>
            </a:r>
          </a:p>
          <a:p>
            <a:pPr lvl="1"/>
            <a:endParaRPr lang="en-US" sz="800"/>
          </a:p>
          <a:p>
            <a:r>
              <a:rPr lang="en-US" sz="1400" b="1" i="1"/>
              <a:t>Alignment</a:t>
            </a:r>
          </a:p>
          <a:p>
            <a:pPr lvl="0" fontAlgn="auto">
              <a:spcBef>
                <a:spcPts val="0"/>
              </a:spcBef>
              <a:spcAft>
                <a:spcPts val="0"/>
              </a:spcAft>
              <a:defRPr/>
            </a:pPr>
            <a:r>
              <a:rPr lang="en-US" sz="1400"/>
              <a:t>         Clearly </a:t>
            </a:r>
            <a:r>
              <a:rPr lang="en-US" sz="1400" b="1"/>
              <a:t>connect </a:t>
            </a:r>
            <a:r>
              <a:rPr lang="en-US" sz="1400" b="1" u="sng"/>
              <a:t>outcomes</a:t>
            </a:r>
            <a:r>
              <a:rPr lang="en-US" sz="1400" b="1"/>
              <a:t> to Navy key </a:t>
            </a:r>
          </a:p>
          <a:p>
            <a:pPr lvl="0" fontAlgn="auto">
              <a:spcBef>
                <a:spcPts val="0"/>
              </a:spcBef>
              <a:spcAft>
                <a:spcPts val="0"/>
              </a:spcAft>
              <a:defRPr/>
            </a:pPr>
            <a:r>
              <a:rPr lang="en-US" sz="1400" b="1"/>
              <a:t>         value drivers </a:t>
            </a:r>
            <a:r>
              <a:rPr lang="en-US" sz="1400"/>
              <a:t>across readiness, lethality, </a:t>
            </a:r>
          </a:p>
          <a:p>
            <a:pPr lvl="0" fontAlgn="auto">
              <a:spcBef>
                <a:spcPts val="0"/>
              </a:spcBef>
              <a:spcAft>
                <a:spcPts val="0"/>
              </a:spcAft>
              <a:defRPr/>
            </a:pPr>
            <a:r>
              <a:rPr lang="en-US" sz="1400"/>
              <a:t>         capacity, and warfighter development</a:t>
            </a:r>
          </a:p>
        </p:txBody>
      </p:sp>
      <p:sp>
        <p:nvSpPr>
          <p:cNvPr id="6" name="Rectangle 3"/>
          <p:cNvSpPr>
            <a:spLocks noChangeArrowheads="1"/>
          </p:cNvSpPr>
          <p:nvPr/>
        </p:nvSpPr>
        <p:spPr bwMode="auto">
          <a:xfrm>
            <a:off x="6401016" y="1490122"/>
            <a:ext cx="4174658" cy="4192603"/>
          </a:xfrm>
          <a:prstGeom prst="rect">
            <a:avLst/>
          </a:prstGeom>
          <a:solidFill>
            <a:schemeClr val="bg1"/>
          </a:solidFill>
          <a:ln w="12700">
            <a:solidFill>
              <a:srgbClr val="FF0000"/>
            </a:solidFill>
            <a:miter lim="800000"/>
            <a:headEnd/>
            <a:tailEnd/>
          </a:ln>
          <a:effectLst>
            <a:outerShdw blurRad="50800" dist="38100" dir="2700000" algn="tl" rotWithShape="0">
              <a:prstClr val="black">
                <a:alpha val="80000"/>
              </a:prstClr>
            </a:outerShdw>
          </a:effectLst>
        </p:spPr>
        <p:txBody>
          <a:bodyPr wrap="square" anchor="t"/>
          <a:lstStyle/>
          <a:p>
            <a:r>
              <a:rPr lang="en-US" sz="1400" b="1" i="1"/>
              <a:t>Accountability</a:t>
            </a:r>
          </a:p>
          <a:p>
            <a:pPr lvl="1"/>
            <a:r>
              <a:rPr lang="en-US" sz="1400" b="1"/>
              <a:t>Not effectively addressing </a:t>
            </a:r>
            <a:r>
              <a:rPr lang="en-US" sz="1400" b="1" u="sng"/>
              <a:t>under performance</a:t>
            </a:r>
            <a:r>
              <a:rPr lang="en-US" sz="1400" b="1"/>
              <a:t> </a:t>
            </a:r>
            <a:r>
              <a:rPr lang="en-US" sz="1400"/>
              <a:t>and failing to develop an analytically-based plan to produce improved </a:t>
            </a:r>
            <a:r>
              <a:rPr lang="en-US" sz="1400" u="sng"/>
              <a:t>performance)</a:t>
            </a:r>
          </a:p>
          <a:p>
            <a:endParaRPr lang="en-US" sz="800"/>
          </a:p>
          <a:p>
            <a:r>
              <a:rPr lang="en-US" sz="1400" b="1" i="1"/>
              <a:t>Transparency</a:t>
            </a:r>
          </a:p>
          <a:p>
            <a:pPr lvl="1"/>
            <a:r>
              <a:rPr lang="en-US" sz="1400" b="1" u="sng"/>
              <a:t>Limiting</a:t>
            </a:r>
            <a:r>
              <a:rPr lang="en-US" sz="1400" b="1"/>
              <a:t> time spent discussing data and analytics</a:t>
            </a:r>
            <a:r>
              <a:rPr lang="en-US" sz="1400"/>
              <a:t> and instead focusing on “good news stories”</a:t>
            </a:r>
          </a:p>
          <a:p>
            <a:pPr lvl="1"/>
            <a:endParaRPr lang="en-US" sz="800"/>
          </a:p>
          <a:p>
            <a:r>
              <a:rPr lang="en-US" sz="1400" b="1" i="1"/>
              <a:t>Engagement</a:t>
            </a:r>
          </a:p>
          <a:p>
            <a:pPr lvl="1"/>
            <a:r>
              <a:rPr lang="en-US" sz="1400" b="1" u="sng"/>
              <a:t>Limiting</a:t>
            </a:r>
            <a:r>
              <a:rPr lang="en-US" sz="1400" b="1"/>
              <a:t> stakeholder involvement</a:t>
            </a:r>
            <a:r>
              <a:rPr lang="en-US" sz="1400"/>
              <a:t> in the solution-development process </a:t>
            </a:r>
          </a:p>
          <a:p>
            <a:pPr lvl="1"/>
            <a:endParaRPr lang="en-US" sz="800" b="1" i="1"/>
          </a:p>
          <a:p>
            <a:endParaRPr lang="en-US" sz="800" b="1" i="1"/>
          </a:p>
          <a:p>
            <a:r>
              <a:rPr lang="en-US" sz="1400" b="1" i="1"/>
              <a:t>Alignment</a:t>
            </a:r>
          </a:p>
          <a:p>
            <a:pPr lvl="1"/>
            <a:r>
              <a:rPr lang="en-US" sz="1400" b="1"/>
              <a:t>Not using standard problem-solving terms or methods</a:t>
            </a:r>
            <a:r>
              <a:rPr lang="en-US" sz="1400"/>
              <a:t> or connecting gap closure plans to </a:t>
            </a:r>
            <a:r>
              <a:rPr lang="en-US" sz="1400" u="sng"/>
              <a:t>Navy key value drivers and outcomes</a:t>
            </a:r>
            <a:endParaRPr lang="en-US" sz="800" u="sng"/>
          </a:p>
          <a:p>
            <a:pPr lvl="1"/>
            <a:endParaRPr lang="en-US" sz="1400" b="1"/>
          </a:p>
        </p:txBody>
      </p:sp>
      <p:sp>
        <p:nvSpPr>
          <p:cNvPr id="7" name="Multiply 6"/>
          <p:cNvSpPr/>
          <p:nvPr/>
        </p:nvSpPr>
        <p:spPr>
          <a:xfrm>
            <a:off x="6447705" y="1731356"/>
            <a:ext cx="453762" cy="457201"/>
          </a:xfrm>
          <a:prstGeom prst="mathMultiply">
            <a:avLst>
              <a:gd name="adj1" fmla="val 13905"/>
            </a:avLst>
          </a:prstGeom>
          <a:solidFill>
            <a:srgbClr val="FF0000"/>
          </a:solidFill>
          <a:ln w="28575" cap="flat" cmpd="sng" algn="ctr">
            <a:no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t" anchorCtr="0" compatLnSpc="1">
            <a:prstTxWarp prst="textNoShape">
              <a:avLst/>
            </a:prstTxWarp>
          </a:bodyPr>
          <a:lstStyle/>
          <a:p>
            <a:endParaRPr lang="en-US" sz="1200" b="1">
              <a:solidFill>
                <a:srgbClr val="000000"/>
              </a:solidFill>
            </a:endParaRPr>
          </a:p>
        </p:txBody>
      </p:sp>
      <p:sp>
        <p:nvSpPr>
          <p:cNvPr id="9" name="TextBox 8"/>
          <p:cNvSpPr txBox="1"/>
          <p:nvPr/>
        </p:nvSpPr>
        <p:spPr>
          <a:xfrm>
            <a:off x="1660913" y="1143388"/>
            <a:ext cx="2518638" cy="369332"/>
          </a:xfrm>
          <a:prstGeom prst="rect">
            <a:avLst/>
          </a:prstGeom>
          <a:noFill/>
        </p:spPr>
        <p:txBody>
          <a:bodyPr wrap="none" rtlCol="0">
            <a:spAutoFit/>
          </a:bodyPr>
          <a:lstStyle/>
          <a:p>
            <a:r>
              <a:rPr lang="en-US" b="1">
                <a:solidFill>
                  <a:srgbClr val="00B050"/>
                </a:solidFill>
              </a:rPr>
              <a:t>What right looks like:</a:t>
            </a:r>
          </a:p>
        </p:txBody>
      </p:sp>
      <p:sp>
        <p:nvSpPr>
          <p:cNvPr id="10" name="TextBox 9"/>
          <p:cNvSpPr txBox="1"/>
          <p:nvPr/>
        </p:nvSpPr>
        <p:spPr>
          <a:xfrm>
            <a:off x="1568756" y="1711772"/>
            <a:ext cx="617477" cy="769441"/>
          </a:xfrm>
          <a:prstGeom prst="rect">
            <a:avLst/>
          </a:prstGeom>
          <a:noFill/>
        </p:spPr>
        <p:txBody>
          <a:bodyPr wrap="none" rtlCol="0">
            <a:spAutoFit/>
          </a:bodyPr>
          <a:lstStyle/>
          <a:p>
            <a:r>
              <a:rPr lang="en-US" sz="4400" b="1">
                <a:solidFill>
                  <a:srgbClr val="00B050"/>
                </a:solidFill>
                <a:effectLst>
                  <a:outerShdw blurRad="38100" dist="38100" dir="2700000" algn="tl">
                    <a:srgbClr val="000000">
                      <a:alpha val="43137"/>
                    </a:srgbClr>
                  </a:outerShdw>
                </a:effectLst>
                <a:latin typeface="Wingdings 2" panose="05020102010507070707" pitchFamily="18" charset="2"/>
              </a:rPr>
              <a:t>P</a:t>
            </a:r>
          </a:p>
        </p:txBody>
      </p:sp>
      <p:sp>
        <p:nvSpPr>
          <p:cNvPr id="11" name="TextBox 10"/>
          <p:cNvSpPr txBox="1"/>
          <p:nvPr/>
        </p:nvSpPr>
        <p:spPr>
          <a:xfrm>
            <a:off x="6401017" y="1120791"/>
            <a:ext cx="3394904" cy="369332"/>
          </a:xfrm>
          <a:prstGeom prst="rect">
            <a:avLst/>
          </a:prstGeom>
          <a:noFill/>
        </p:spPr>
        <p:txBody>
          <a:bodyPr wrap="none" rtlCol="0">
            <a:spAutoFit/>
          </a:bodyPr>
          <a:lstStyle/>
          <a:p>
            <a:r>
              <a:rPr lang="en-US" b="1">
                <a:solidFill>
                  <a:srgbClr val="FF0000"/>
                </a:solidFill>
              </a:rPr>
              <a:t>Avoid these common pitfalls:</a:t>
            </a:r>
          </a:p>
        </p:txBody>
      </p:sp>
      <p:sp>
        <p:nvSpPr>
          <p:cNvPr id="26" name="TextBox 25"/>
          <p:cNvSpPr txBox="1"/>
          <p:nvPr/>
        </p:nvSpPr>
        <p:spPr>
          <a:xfrm>
            <a:off x="1547084" y="2692419"/>
            <a:ext cx="639149" cy="769441"/>
          </a:xfrm>
          <a:prstGeom prst="rect">
            <a:avLst/>
          </a:prstGeom>
          <a:noFill/>
        </p:spPr>
        <p:txBody>
          <a:bodyPr wrap="square" rtlCol="0">
            <a:spAutoFit/>
          </a:bodyPr>
          <a:lstStyle/>
          <a:p>
            <a:r>
              <a:rPr lang="en-US" sz="4400" b="1">
                <a:solidFill>
                  <a:srgbClr val="00B050"/>
                </a:solidFill>
                <a:effectLst>
                  <a:outerShdw blurRad="38100" dist="38100" dir="2700000" algn="tl">
                    <a:srgbClr val="000000">
                      <a:alpha val="43137"/>
                    </a:srgbClr>
                  </a:outerShdw>
                </a:effectLst>
                <a:latin typeface="Wingdings 2" panose="05020102010507070707" pitchFamily="18" charset="2"/>
              </a:rPr>
              <a:t>P</a:t>
            </a:r>
          </a:p>
        </p:txBody>
      </p:sp>
      <p:sp>
        <p:nvSpPr>
          <p:cNvPr id="27" name="TextBox 26"/>
          <p:cNvSpPr txBox="1"/>
          <p:nvPr/>
        </p:nvSpPr>
        <p:spPr>
          <a:xfrm>
            <a:off x="1568756" y="3674302"/>
            <a:ext cx="617477" cy="769441"/>
          </a:xfrm>
          <a:prstGeom prst="rect">
            <a:avLst/>
          </a:prstGeom>
          <a:noFill/>
        </p:spPr>
        <p:txBody>
          <a:bodyPr wrap="none" rtlCol="0">
            <a:spAutoFit/>
          </a:bodyPr>
          <a:lstStyle/>
          <a:p>
            <a:r>
              <a:rPr lang="en-US" sz="4400" b="1">
                <a:solidFill>
                  <a:srgbClr val="00B050"/>
                </a:solidFill>
                <a:effectLst>
                  <a:outerShdw blurRad="38100" dist="38100" dir="2700000" algn="tl">
                    <a:srgbClr val="000000">
                      <a:alpha val="43137"/>
                    </a:srgbClr>
                  </a:outerShdw>
                </a:effectLst>
                <a:latin typeface="Wingdings 2" panose="05020102010507070707" pitchFamily="18" charset="2"/>
              </a:rPr>
              <a:t>P</a:t>
            </a:r>
          </a:p>
        </p:txBody>
      </p:sp>
      <p:sp>
        <p:nvSpPr>
          <p:cNvPr id="28" name="TextBox 27"/>
          <p:cNvSpPr txBox="1"/>
          <p:nvPr/>
        </p:nvSpPr>
        <p:spPr>
          <a:xfrm>
            <a:off x="1547084" y="4661076"/>
            <a:ext cx="617477" cy="769441"/>
          </a:xfrm>
          <a:prstGeom prst="rect">
            <a:avLst/>
          </a:prstGeom>
          <a:noFill/>
        </p:spPr>
        <p:txBody>
          <a:bodyPr wrap="none" rtlCol="0">
            <a:spAutoFit/>
          </a:bodyPr>
          <a:lstStyle/>
          <a:p>
            <a:r>
              <a:rPr lang="en-US" sz="4400" b="1">
                <a:solidFill>
                  <a:srgbClr val="00B050"/>
                </a:solidFill>
                <a:effectLst>
                  <a:outerShdw blurRad="38100" dist="38100" dir="2700000" algn="tl">
                    <a:srgbClr val="000000">
                      <a:alpha val="43137"/>
                    </a:srgbClr>
                  </a:outerShdw>
                </a:effectLst>
                <a:latin typeface="Wingdings 2" panose="05020102010507070707" pitchFamily="18" charset="2"/>
              </a:rPr>
              <a:t>P</a:t>
            </a:r>
          </a:p>
        </p:txBody>
      </p:sp>
      <p:sp>
        <p:nvSpPr>
          <p:cNvPr id="29" name="Multiply 28"/>
          <p:cNvSpPr/>
          <p:nvPr/>
        </p:nvSpPr>
        <p:spPr>
          <a:xfrm>
            <a:off x="6447705" y="2911330"/>
            <a:ext cx="453762" cy="457201"/>
          </a:xfrm>
          <a:prstGeom prst="mathMultiply">
            <a:avLst>
              <a:gd name="adj1" fmla="val 13905"/>
            </a:avLst>
          </a:prstGeom>
          <a:solidFill>
            <a:srgbClr val="FF0000"/>
          </a:solidFill>
          <a:ln w="28575" cap="flat" cmpd="sng" algn="ctr">
            <a:no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t" anchorCtr="0" compatLnSpc="1">
            <a:prstTxWarp prst="textNoShape">
              <a:avLst/>
            </a:prstTxWarp>
          </a:bodyPr>
          <a:lstStyle/>
          <a:p>
            <a:endParaRPr lang="en-US" sz="1200" b="1">
              <a:solidFill>
                <a:srgbClr val="000000"/>
              </a:solidFill>
            </a:endParaRPr>
          </a:p>
        </p:txBody>
      </p:sp>
      <p:sp>
        <p:nvSpPr>
          <p:cNvPr id="30" name="Multiply 29"/>
          <p:cNvSpPr/>
          <p:nvPr/>
        </p:nvSpPr>
        <p:spPr>
          <a:xfrm>
            <a:off x="6447705" y="3883586"/>
            <a:ext cx="453762" cy="457201"/>
          </a:xfrm>
          <a:prstGeom prst="mathMultiply">
            <a:avLst>
              <a:gd name="adj1" fmla="val 13905"/>
            </a:avLst>
          </a:prstGeom>
          <a:solidFill>
            <a:srgbClr val="FF0000"/>
          </a:solidFill>
          <a:ln w="28575" cap="flat" cmpd="sng" algn="ctr">
            <a:no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t" anchorCtr="0" compatLnSpc="1">
            <a:prstTxWarp prst="textNoShape">
              <a:avLst/>
            </a:prstTxWarp>
          </a:bodyPr>
          <a:lstStyle/>
          <a:p>
            <a:endParaRPr lang="en-US" sz="1200" b="1">
              <a:solidFill>
                <a:srgbClr val="000000"/>
              </a:solidFill>
            </a:endParaRPr>
          </a:p>
        </p:txBody>
      </p:sp>
      <p:sp>
        <p:nvSpPr>
          <p:cNvPr id="31" name="Multiply 30"/>
          <p:cNvSpPr/>
          <p:nvPr/>
        </p:nvSpPr>
        <p:spPr>
          <a:xfrm>
            <a:off x="6447705" y="4761648"/>
            <a:ext cx="453762" cy="457201"/>
          </a:xfrm>
          <a:prstGeom prst="mathMultiply">
            <a:avLst>
              <a:gd name="adj1" fmla="val 13905"/>
            </a:avLst>
          </a:prstGeom>
          <a:solidFill>
            <a:srgbClr val="FF0000"/>
          </a:solidFill>
          <a:ln w="28575" cap="flat" cmpd="sng" algn="ctr">
            <a:no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t" anchorCtr="0" compatLnSpc="1">
            <a:prstTxWarp prst="textNoShape">
              <a:avLst/>
            </a:prstTxWarp>
          </a:bodyPr>
          <a:lstStyle/>
          <a:p>
            <a:endParaRPr lang="en-US" sz="1200" b="1">
              <a:solidFill>
                <a:srgbClr val="000000"/>
              </a:solidFill>
            </a:endParaRPr>
          </a:p>
        </p:txBody>
      </p:sp>
      <p:graphicFrame>
        <p:nvGraphicFramePr>
          <p:cNvPr id="32" name="Table 31"/>
          <p:cNvGraphicFramePr>
            <a:graphicFrameLocks noGrp="1"/>
          </p:cNvGraphicFramePr>
          <p:nvPr/>
        </p:nvGraphicFramePr>
        <p:xfrm>
          <a:off x="2612387" y="490455"/>
          <a:ext cx="6967226" cy="609600"/>
        </p:xfrm>
        <a:graphic>
          <a:graphicData uri="http://schemas.openxmlformats.org/drawingml/2006/table">
            <a:tbl>
              <a:tblPr firstRow="1" bandRow="1">
                <a:tableStyleId>{5C22544A-7EE6-4342-B048-85BDC9FD1C3A}</a:tableStyleId>
              </a:tblPr>
              <a:tblGrid>
                <a:gridCol w="1716590">
                  <a:extLst>
                    <a:ext uri="{9D8B030D-6E8A-4147-A177-3AD203B41FA5}">
                      <a16:colId xmlns:a16="http://schemas.microsoft.com/office/drawing/2014/main" val="2888168959"/>
                    </a:ext>
                  </a:extLst>
                </a:gridCol>
                <a:gridCol w="1750212">
                  <a:extLst>
                    <a:ext uri="{9D8B030D-6E8A-4147-A177-3AD203B41FA5}">
                      <a16:colId xmlns:a16="http://schemas.microsoft.com/office/drawing/2014/main" val="637595462"/>
                    </a:ext>
                  </a:extLst>
                </a:gridCol>
                <a:gridCol w="1750212">
                  <a:extLst>
                    <a:ext uri="{9D8B030D-6E8A-4147-A177-3AD203B41FA5}">
                      <a16:colId xmlns:a16="http://schemas.microsoft.com/office/drawing/2014/main" val="4011020869"/>
                    </a:ext>
                  </a:extLst>
                </a:gridCol>
                <a:gridCol w="1750212">
                  <a:extLst>
                    <a:ext uri="{9D8B030D-6E8A-4147-A177-3AD203B41FA5}">
                      <a16:colId xmlns:a16="http://schemas.microsoft.com/office/drawing/2014/main" val="2758887002"/>
                    </a:ext>
                  </a:extLst>
                </a:gridCol>
              </a:tblGrid>
              <a:tr h="281899">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t>We need </a:t>
                      </a:r>
                      <a:r>
                        <a:rPr lang="en-US" sz="1600" u="sng"/>
                        <a:t>your leadership</a:t>
                      </a:r>
                      <a:r>
                        <a:rPr lang="en-US" sz="1600"/>
                        <a:t> to reflect</a:t>
                      </a:r>
                      <a:r>
                        <a:rPr lang="en-US" sz="1600" baseline="0"/>
                        <a:t> the </a:t>
                      </a:r>
                      <a:r>
                        <a:rPr lang="en-US" sz="1600"/>
                        <a:t>core tenets of P2P:</a:t>
                      </a:r>
                    </a:p>
                  </a:txBody>
                  <a:tcPr/>
                </a:tc>
                <a:tc hMerge="1">
                  <a:txBody>
                    <a:bodyPr/>
                    <a:lstStyle/>
                    <a:p>
                      <a:endParaRPr lang="en-US" sz="1800"/>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a:p>
                  </a:txBody>
                  <a:tcPr/>
                </a:tc>
                <a:extLst>
                  <a:ext uri="{0D108BD9-81ED-4DB2-BD59-A6C34878D82A}">
                    <a16:rowId xmlns:a16="http://schemas.microsoft.com/office/drawing/2014/main" val="3990959475"/>
                  </a:ext>
                </a:extLst>
              </a:tr>
              <a:tr h="230645">
                <a:tc>
                  <a:txBody>
                    <a:bodyPr/>
                    <a:lstStyle/>
                    <a:p>
                      <a:pPr algn="ctr"/>
                      <a:r>
                        <a:rPr lang="en-US" sz="1200" b="1" i="1"/>
                        <a:t>Accountability</a:t>
                      </a:r>
                      <a:endParaRPr lang="en-US" sz="1200" b="0" i="0" u="none"/>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1"/>
                        <a:t>Engagement</a:t>
                      </a:r>
                      <a:endParaRPr lang="en-US" sz="1200" b="0" i="0" u="none"/>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1"/>
                        <a:t>Transparency</a:t>
                      </a:r>
                      <a:endParaRPr lang="en-US" sz="1200" b="0" i="0" u="none"/>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1"/>
                        <a:t>Alignment</a:t>
                      </a:r>
                      <a:endParaRPr lang="en-US" sz="1200" b="0" i="0" u="none"/>
                    </a:p>
                  </a:txBody>
                  <a:tcPr/>
                </a:tc>
                <a:extLst>
                  <a:ext uri="{0D108BD9-81ED-4DB2-BD59-A6C34878D82A}">
                    <a16:rowId xmlns:a16="http://schemas.microsoft.com/office/drawing/2014/main" val="3004796290"/>
                  </a:ext>
                </a:extLst>
              </a:tr>
            </a:tbl>
          </a:graphicData>
        </a:graphic>
      </p:graphicFrame>
      <p:sp>
        <p:nvSpPr>
          <p:cNvPr id="2" name="Rectangle 1"/>
          <p:cNvSpPr/>
          <p:nvPr/>
        </p:nvSpPr>
        <p:spPr>
          <a:xfrm>
            <a:off x="78344" y="95251"/>
            <a:ext cx="2175758" cy="567559"/>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i="1">
                <a:solidFill>
                  <a:schemeClr val="tx1"/>
                </a:solidFill>
              </a:rPr>
              <a:t>Slide is for reference purposes only - do not include in brief. </a:t>
            </a:r>
          </a:p>
        </p:txBody>
      </p:sp>
      <p:sp>
        <p:nvSpPr>
          <p:cNvPr id="4" name="Rectangle 3">
            <a:extLst>
              <a:ext uri="{FF2B5EF4-FFF2-40B4-BE49-F238E27FC236}">
                <a16:creationId xmlns:a16="http://schemas.microsoft.com/office/drawing/2014/main" id="{ABA5B4F8-4CFC-2B4C-297C-4E86C3EA8EE0}"/>
              </a:ext>
            </a:extLst>
          </p:cNvPr>
          <p:cNvSpPr>
            <a:spLocks noChangeArrowheads="1"/>
          </p:cNvSpPr>
          <p:nvPr/>
        </p:nvSpPr>
        <p:spPr bwMode="auto">
          <a:xfrm>
            <a:off x="1709549" y="5943634"/>
            <a:ext cx="8772902" cy="272483"/>
          </a:xfrm>
          <a:prstGeom prst="rect">
            <a:avLst/>
          </a:prstGeom>
          <a:solidFill>
            <a:srgbClr val="FF0000"/>
          </a:solidFill>
          <a:ln w="12700">
            <a:solidFill>
              <a:srgbClr val="002060"/>
            </a:solidFill>
            <a:miter lim="800000"/>
            <a:headEnd/>
            <a:tailEnd/>
          </a:ln>
          <a:effectLst>
            <a:outerShdw blurRad="50800" dist="38100" dir="2700000" algn="tl" rotWithShape="0">
              <a:prstClr val="black">
                <a:alpha val="80000"/>
              </a:prstClr>
            </a:outerShdw>
          </a:effectLst>
        </p:spPr>
        <p:txBody>
          <a:bodyPr wrap="square" anchor="t"/>
          <a:lstStyle/>
          <a:p>
            <a:pPr algn="ctr">
              <a:spcBef>
                <a:spcPts val="400"/>
              </a:spcBef>
              <a:spcAft>
                <a:spcPts val="400"/>
              </a:spcAft>
            </a:pPr>
            <a:r>
              <a:rPr lang="en-US" sz="1400" b="1"/>
              <a:t>Contact the OPNAV OWA team to request approval for any proposed deviation from this template</a:t>
            </a:r>
          </a:p>
          <a:p>
            <a:pPr algn="ctr">
              <a:spcBef>
                <a:spcPts val="400"/>
              </a:spcBef>
              <a:spcAft>
                <a:spcPts val="400"/>
              </a:spcAft>
            </a:pPr>
            <a:endParaRPr lang="en-US" sz="1200"/>
          </a:p>
          <a:p>
            <a:pPr algn="ctr">
              <a:spcBef>
                <a:spcPts val="400"/>
              </a:spcBef>
              <a:spcAft>
                <a:spcPts val="400"/>
              </a:spcAft>
            </a:pPr>
            <a:r>
              <a:rPr lang="en-US" sz="1600"/>
              <a:t> </a:t>
            </a:r>
          </a:p>
        </p:txBody>
      </p:sp>
      <p:sp>
        <p:nvSpPr>
          <p:cNvPr id="18" name="Rectangle 17"/>
          <p:cNvSpPr/>
          <p:nvPr/>
        </p:nvSpPr>
        <p:spPr>
          <a:xfrm>
            <a:off x="78343" y="742190"/>
            <a:ext cx="1391985" cy="144636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i="1">
                <a:solidFill>
                  <a:schemeClr val="tx1"/>
                </a:solidFill>
              </a:rPr>
              <a:t>Use of this template (including the slide format, order, and content) is </a:t>
            </a:r>
            <a:r>
              <a:rPr lang="en-US" sz="1200" b="1" i="1">
                <a:solidFill>
                  <a:schemeClr val="tx1"/>
                </a:solidFill>
              </a:rPr>
              <a:t>mandatory</a:t>
            </a:r>
          </a:p>
        </p:txBody>
      </p:sp>
      <p:sp>
        <p:nvSpPr>
          <p:cNvPr id="19" name="Rectangle 18"/>
          <p:cNvSpPr/>
          <p:nvPr/>
        </p:nvSpPr>
        <p:spPr>
          <a:xfrm>
            <a:off x="36073" y="3077139"/>
            <a:ext cx="1434256" cy="80062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i="1">
                <a:solidFill>
                  <a:schemeClr val="tx1"/>
                </a:solidFill>
              </a:rPr>
              <a:t>Remove all yellow </a:t>
            </a:r>
            <a:r>
              <a:rPr lang="en-US" sz="1200" i="1" err="1">
                <a:solidFill>
                  <a:schemeClr val="tx1"/>
                </a:solidFill>
              </a:rPr>
              <a:t>stickies</a:t>
            </a:r>
            <a:r>
              <a:rPr lang="en-US" sz="1200" i="1">
                <a:solidFill>
                  <a:schemeClr val="tx1"/>
                </a:solidFill>
              </a:rPr>
              <a:t> prior to submission</a:t>
            </a:r>
            <a:endParaRPr lang="en-US" sz="1200" b="1" i="1">
              <a:solidFill>
                <a:schemeClr val="tx1"/>
              </a:solidFill>
            </a:endParaRPr>
          </a:p>
        </p:txBody>
      </p:sp>
    </p:spTree>
    <p:extLst>
      <p:ext uri="{BB962C8B-B14F-4D97-AF65-F5344CB8AC3E}">
        <p14:creationId xmlns:p14="http://schemas.microsoft.com/office/powerpoint/2010/main" val="264774729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59261-B37A-2E05-06AE-7D9895A8D0B1}"/>
              </a:ext>
            </a:extLst>
          </p:cNvPr>
          <p:cNvSpPr>
            <a:spLocks noGrp="1"/>
          </p:cNvSpPr>
          <p:nvPr>
            <p:ph type="title"/>
          </p:nvPr>
        </p:nvSpPr>
        <p:spPr/>
        <p:txBody>
          <a:bodyPr/>
          <a:lstStyle/>
          <a:p>
            <a:r>
              <a:rPr lang="en-US">
                <a:solidFill>
                  <a:schemeClr val="tx1"/>
                </a:solidFill>
              </a:rPr>
              <a:t>Coaching Kata Allows for Continuous Improvement</a:t>
            </a:r>
          </a:p>
        </p:txBody>
      </p:sp>
      <p:sp>
        <p:nvSpPr>
          <p:cNvPr id="4" name="Rectangle 3">
            <a:extLst>
              <a:ext uri="{FF2B5EF4-FFF2-40B4-BE49-F238E27FC236}">
                <a16:creationId xmlns:a16="http://schemas.microsoft.com/office/drawing/2014/main" id="{63AB11D8-E16A-6921-2106-B4A93F7CB26B}"/>
              </a:ext>
            </a:extLst>
          </p:cNvPr>
          <p:cNvSpPr/>
          <p:nvPr/>
        </p:nvSpPr>
        <p:spPr>
          <a:xfrm>
            <a:off x="6710425" y="931364"/>
            <a:ext cx="5173156" cy="5371465"/>
          </a:xfrm>
          <a:prstGeom prst="rect">
            <a:avLst/>
          </a:prstGeom>
          <a:solidFill>
            <a:schemeClr val="bg1">
              <a:lumMod val="95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t"/>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Example Kata Card</a:t>
            </a:r>
          </a:p>
        </p:txBody>
      </p:sp>
      <p:sp>
        <p:nvSpPr>
          <p:cNvPr id="34" name="TextBox 33">
            <a:extLst>
              <a:ext uri="{FF2B5EF4-FFF2-40B4-BE49-F238E27FC236}">
                <a16:creationId xmlns:a16="http://schemas.microsoft.com/office/drawing/2014/main" id="{68136229-A307-0197-B533-AAF488350606}"/>
              </a:ext>
            </a:extLst>
          </p:cNvPr>
          <p:cNvSpPr txBox="1"/>
          <p:nvPr/>
        </p:nvSpPr>
        <p:spPr>
          <a:xfrm>
            <a:off x="7091900" y="4715114"/>
            <a:ext cx="4410205"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a:ln>
                  <a:noFill/>
                </a:ln>
                <a:solidFill>
                  <a:srgbClr val="0070C0"/>
                </a:solidFill>
                <a:effectLst/>
                <a:uLnTx/>
                <a:uFillTx/>
                <a:latin typeface="Cambria" panose="02040503050406030204" pitchFamily="18" charset="0"/>
                <a:ea typeface="Cambria" panose="02040503050406030204" pitchFamily="18" charset="0"/>
                <a:cs typeface="+mn-cs"/>
              </a:rPr>
              <a:t>Takeaway: </a:t>
            </a:r>
            <a:r>
              <a:rPr kumimoji="0" lang="en-US" sz="1600" b="0" i="1" u="none" strike="noStrike" kern="1200" cap="none" spc="0" normalizeH="0" baseline="0" noProof="0">
                <a:ln>
                  <a:noFill/>
                </a:ln>
                <a:solidFill>
                  <a:srgbClr val="0070C0"/>
                </a:solidFill>
                <a:effectLst/>
                <a:uLnTx/>
                <a:uFillTx/>
                <a:latin typeface="Cambria" panose="02040503050406030204" pitchFamily="18" charset="0"/>
                <a:ea typeface="Cambria" panose="02040503050406030204" pitchFamily="18" charset="0"/>
                <a:cs typeface="+mn-cs"/>
              </a:rPr>
              <a:t>Coaching Kata Cards help establish a culture of continuous improvement by repeatedly applying five questions</a:t>
            </a:r>
          </a:p>
        </p:txBody>
      </p:sp>
      <p:sp>
        <p:nvSpPr>
          <p:cNvPr id="35" name="Rectangle 34">
            <a:extLst>
              <a:ext uri="{FF2B5EF4-FFF2-40B4-BE49-F238E27FC236}">
                <a16:creationId xmlns:a16="http://schemas.microsoft.com/office/drawing/2014/main" id="{66671F28-5875-B60D-0FF5-CF6183EDDB4F}"/>
              </a:ext>
            </a:extLst>
          </p:cNvPr>
          <p:cNvSpPr/>
          <p:nvPr/>
        </p:nvSpPr>
        <p:spPr>
          <a:xfrm>
            <a:off x="308421" y="931364"/>
            <a:ext cx="6212452" cy="5371465"/>
          </a:xfrm>
          <a:prstGeom prst="rect">
            <a:avLst/>
          </a:prstGeom>
          <a:solidFill>
            <a:srgbClr val="333F50"/>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t"/>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2000" b="1" i="0" u="none" strike="noStrike" kern="1200" cap="none" spc="0" normalizeH="0" baseline="0" noProof="0">
                <a:ln>
                  <a:noFill/>
                </a:ln>
                <a:solidFill>
                  <a:prstClr val="white"/>
                </a:solidFill>
                <a:effectLst/>
                <a:uLnTx/>
                <a:uFillTx/>
                <a:latin typeface="Cambria" panose="02040503050406030204" pitchFamily="18" charset="0"/>
                <a:ea typeface="Cambria" panose="02040503050406030204" pitchFamily="18" charset="0"/>
                <a:cs typeface="+mn-cs"/>
              </a:rPr>
              <a:t>Overview of Coaching Kata</a:t>
            </a:r>
          </a:p>
        </p:txBody>
      </p:sp>
      <p:sp>
        <p:nvSpPr>
          <p:cNvPr id="36" name="Rectangle 35">
            <a:extLst>
              <a:ext uri="{FF2B5EF4-FFF2-40B4-BE49-F238E27FC236}">
                <a16:creationId xmlns:a16="http://schemas.microsoft.com/office/drawing/2014/main" id="{CB39D1A7-DD32-908F-1B93-B5820EDEB9D6}"/>
              </a:ext>
            </a:extLst>
          </p:cNvPr>
          <p:cNvSpPr/>
          <p:nvPr/>
        </p:nvSpPr>
        <p:spPr>
          <a:xfrm>
            <a:off x="497972" y="1630147"/>
            <a:ext cx="2864064" cy="117561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bIns="182880"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Definition: </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A form, routine, or pattern of behavior that can be practiced to develop a skill to the point where it becomes second nature.</a:t>
            </a:r>
          </a:p>
        </p:txBody>
      </p:sp>
      <p:sp>
        <p:nvSpPr>
          <p:cNvPr id="37" name="Rectangle 36">
            <a:extLst>
              <a:ext uri="{FF2B5EF4-FFF2-40B4-BE49-F238E27FC236}">
                <a16:creationId xmlns:a16="http://schemas.microsoft.com/office/drawing/2014/main" id="{59DC59C6-7F12-75D3-2F3C-3212DFA43815}"/>
              </a:ext>
            </a:extLst>
          </p:cNvPr>
          <p:cNvSpPr/>
          <p:nvPr/>
        </p:nvSpPr>
        <p:spPr>
          <a:xfrm>
            <a:off x="3448058" y="1630147"/>
            <a:ext cx="2864063" cy="117561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bIns="182880"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Purpose:</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Command can develop the habits and skills to shift organizational culture towards a mindset of sustained continuous improvement. </a:t>
            </a: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12" name="Rectangle 11">
            <a:extLst>
              <a:ext uri="{FF2B5EF4-FFF2-40B4-BE49-F238E27FC236}">
                <a16:creationId xmlns:a16="http://schemas.microsoft.com/office/drawing/2014/main" id="{2D3A7F03-5D5D-E3E3-82F8-5B558A297F74}"/>
              </a:ext>
            </a:extLst>
          </p:cNvPr>
          <p:cNvSpPr/>
          <p:nvPr/>
        </p:nvSpPr>
        <p:spPr>
          <a:xfrm>
            <a:off x="497972" y="2919884"/>
            <a:ext cx="5814149" cy="262622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ct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6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Ask the following questions: </a:t>
            </a:r>
            <a:endParaRPr kumimoji="0" lang="en-US" sz="1400" b="0" i="0" u="none" strike="noStrike" kern="1200" cap="none" spc="0" normalizeH="0" baseline="0" noProof="0">
              <a:ln>
                <a:noFill/>
              </a:ln>
              <a:solidFill>
                <a:srgbClr val="000000"/>
              </a:solidFill>
              <a:effectLst/>
              <a:uLnTx/>
              <a:uFillTx/>
              <a:latin typeface="Cambria" panose="02040503050406030204" pitchFamily="18" charset="0"/>
              <a:ea typeface="Cambria"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US" sz="1400" b="0" i="0" u="none" strike="noStrike" kern="1200" cap="none" spc="0" normalizeH="0" baseline="0" noProof="0">
                <a:ln>
                  <a:noFill/>
                </a:ln>
                <a:solidFill>
                  <a:srgbClr val="000000"/>
                </a:solidFill>
                <a:effectLst/>
                <a:uLnTx/>
                <a:uFillTx/>
                <a:latin typeface="Cambria" panose="02040503050406030204" pitchFamily="18" charset="0"/>
                <a:ea typeface="Cambria" panose="02040503050406030204" pitchFamily="18" charset="0"/>
                <a:cs typeface="+mn-cs"/>
              </a:rPr>
              <a:t>What is the target condition?</a:t>
            </a:r>
          </a:p>
          <a:p>
            <a:pPr marL="342900" marR="0" lvl="0" indent="-3429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US" sz="1400" b="0" i="0" u="none" strike="noStrike" kern="1200" cap="none" spc="0" normalizeH="0" baseline="0" noProof="0">
                <a:ln>
                  <a:noFill/>
                </a:ln>
                <a:solidFill>
                  <a:srgbClr val="000000"/>
                </a:solidFill>
                <a:effectLst/>
                <a:uLnTx/>
                <a:uFillTx/>
                <a:latin typeface="Cambria" panose="02040503050406030204" pitchFamily="18" charset="0"/>
                <a:ea typeface="Cambria" panose="02040503050406030204" pitchFamily="18" charset="0"/>
                <a:cs typeface="+mn-cs"/>
              </a:rPr>
              <a:t>What is the actual condition now? (turn the card over) </a:t>
            </a:r>
          </a:p>
          <a:p>
            <a:pPr marL="342900" marR="0" lvl="0" indent="-3429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What obstacles do you think are preventing you from reaching the target condition? Which one are you addressing now?</a:t>
            </a:r>
          </a:p>
          <a:p>
            <a:pPr marL="342900" marR="0" lvl="0" indent="-3429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What is your next step (next experiment)? What do you expect?</a:t>
            </a:r>
          </a:p>
          <a:p>
            <a:pPr marL="342900" marR="0" lvl="0" indent="-3429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How quickly can we go and see what we have learned from taking that step?</a:t>
            </a:r>
          </a:p>
        </p:txBody>
      </p:sp>
      <p:pic>
        <p:nvPicPr>
          <p:cNvPr id="5" name="Picture 4">
            <a:extLst>
              <a:ext uri="{FF2B5EF4-FFF2-40B4-BE49-F238E27FC236}">
                <a16:creationId xmlns:a16="http://schemas.microsoft.com/office/drawing/2014/main" id="{B4A2342D-3968-FB94-331C-B047AAF485A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37051" y="2703062"/>
            <a:ext cx="2386986" cy="1804200"/>
          </a:xfrm>
          <a:prstGeom prst="rect">
            <a:avLst/>
          </a:prstGeom>
          <a:ln>
            <a:solidFill>
              <a:schemeClr val="tx1"/>
            </a:solidFill>
          </a:ln>
        </p:spPr>
      </p:pic>
      <p:sp>
        <p:nvSpPr>
          <p:cNvPr id="6" name="Arrow: Curved Down 5">
            <a:extLst>
              <a:ext uri="{FF2B5EF4-FFF2-40B4-BE49-F238E27FC236}">
                <a16:creationId xmlns:a16="http://schemas.microsoft.com/office/drawing/2014/main" id="{BC689786-5FA5-B484-E1EE-F06D4BF7A9B1}"/>
              </a:ext>
            </a:extLst>
          </p:cNvPr>
          <p:cNvSpPr/>
          <p:nvPr/>
        </p:nvSpPr>
        <p:spPr>
          <a:xfrm>
            <a:off x="8180594" y="1581878"/>
            <a:ext cx="2540556" cy="875798"/>
          </a:xfrm>
          <a:prstGeom prst="curvedDownArrow">
            <a:avLst>
              <a:gd name="adj1" fmla="val 28850"/>
              <a:gd name="adj2" fmla="val 50000"/>
              <a:gd name="adj3" fmla="val 25000"/>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61D2FC7-1B04-AE0C-0056-42DFB2CE278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845665" y="2717320"/>
            <a:ext cx="2331842" cy="1804199"/>
          </a:xfrm>
          <a:prstGeom prst="rect">
            <a:avLst/>
          </a:prstGeom>
        </p:spPr>
      </p:pic>
      <p:sp>
        <p:nvSpPr>
          <p:cNvPr id="9" name="TextBox 8">
            <a:extLst>
              <a:ext uri="{FF2B5EF4-FFF2-40B4-BE49-F238E27FC236}">
                <a16:creationId xmlns:a16="http://schemas.microsoft.com/office/drawing/2014/main" id="{155317B0-977C-D7AD-9076-1BC51403EBD0}"/>
              </a:ext>
            </a:extLst>
          </p:cNvPr>
          <p:cNvSpPr txBox="1"/>
          <p:nvPr/>
        </p:nvSpPr>
        <p:spPr>
          <a:xfrm>
            <a:off x="8497735" y="1811892"/>
            <a:ext cx="1738648"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Kata Card is turned over to reflect on the last step after question 2 </a:t>
            </a:r>
          </a:p>
        </p:txBody>
      </p:sp>
      <p:sp>
        <p:nvSpPr>
          <p:cNvPr id="8" name="Slide Number Placeholder 7">
            <a:extLst>
              <a:ext uri="{FF2B5EF4-FFF2-40B4-BE49-F238E27FC236}">
                <a16:creationId xmlns:a16="http://schemas.microsoft.com/office/drawing/2014/main" id="{219E0EE6-F77E-73FE-1557-1C8250710118}"/>
              </a:ext>
            </a:extLst>
          </p:cNvPr>
          <p:cNvSpPr>
            <a:spLocks noGrp="1"/>
          </p:cNvSpPr>
          <p:nvPr>
            <p:ph type="sldNum" sz="quarter" idx="4"/>
          </p:nvPr>
        </p:nvSpPr>
        <p:spPr/>
        <p:txBody>
          <a:bodyPr/>
          <a:lstStyle/>
          <a:p>
            <a:fld id="{E35FA051-85A1-48C3-861B-F3C98AFB19CF}" type="slidenum">
              <a:rPr lang="en-US" smtClean="0"/>
              <a:t>20</a:t>
            </a:fld>
            <a:endParaRPr lang="en-US"/>
          </a:p>
        </p:txBody>
      </p:sp>
      <p:grpSp>
        <p:nvGrpSpPr>
          <p:cNvPr id="10" name="Group 9">
            <a:extLst>
              <a:ext uri="{FF2B5EF4-FFF2-40B4-BE49-F238E27FC236}">
                <a16:creationId xmlns:a16="http://schemas.microsoft.com/office/drawing/2014/main" id="{5AEEA3A3-5991-A805-452E-1736593E160E}"/>
              </a:ext>
            </a:extLst>
          </p:cNvPr>
          <p:cNvGrpSpPr/>
          <p:nvPr/>
        </p:nvGrpSpPr>
        <p:grpSpPr>
          <a:xfrm>
            <a:off x="327542" y="2783994"/>
            <a:ext cx="403556" cy="397936"/>
            <a:chOff x="0" y="0"/>
            <a:chExt cx="548640" cy="548640"/>
          </a:xfrm>
        </p:grpSpPr>
        <p:sp>
          <p:nvSpPr>
            <p:cNvPr id="11" name="Oval 10">
              <a:extLst>
                <a:ext uri="{FF2B5EF4-FFF2-40B4-BE49-F238E27FC236}">
                  <a16:creationId xmlns:a16="http://schemas.microsoft.com/office/drawing/2014/main" id="{D7475F1C-C103-DF07-CDDB-81A31F557138}"/>
                </a:ext>
              </a:extLst>
            </p:cNvPr>
            <p:cNvSpPr>
              <a:spLocks noChangeAspect="1"/>
            </p:cNvSpPr>
            <p:nvPr/>
          </p:nvSpPr>
          <p:spPr>
            <a:xfrm>
              <a:off x="0" y="0"/>
              <a:ext cx="548640" cy="5486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Oval 12">
              <a:extLst>
                <a:ext uri="{FF2B5EF4-FFF2-40B4-BE49-F238E27FC236}">
                  <a16:creationId xmlns:a16="http://schemas.microsoft.com/office/drawing/2014/main" id="{955529ED-9BF5-FA2B-BCED-0B14B0F9B767}"/>
                </a:ext>
              </a:extLst>
            </p:cNvPr>
            <p:cNvSpPr>
              <a:spLocks noChangeAspect="1"/>
            </p:cNvSpPr>
            <p:nvPr/>
          </p:nvSpPr>
          <p:spPr>
            <a:xfrm>
              <a:off x="45720" y="45720"/>
              <a:ext cx="457200" cy="457200"/>
            </a:xfrm>
            <a:prstGeom prst="ellipse">
              <a:avLst/>
            </a:prstGeom>
            <a:solidFill>
              <a:srgbClr val="333F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4" name="Graphic 17" descr="Lights On with solid fill">
              <a:extLst>
                <a:ext uri="{FF2B5EF4-FFF2-40B4-BE49-F238E27FC236}">
                  <a16:creationId xmlns:a16="http://schemas.microsoft.com/office/drawing/2014/main" id="{4B5BE6C0-BAC3-66A8-5037-19E47B2F6FE5}"/>
                </a:ext>
              </a:extLst>
            </p:cNvPr>
            <p:cNvPicPr>
              <a:picLocks noChangeAspect="1"/>
            </p:cNvPicPr>
            <p:nvPr/>
          </p:nvPicPr>
          <p:blipFill>
            <a:blip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4265" y="74265"/>
              <a:ext cx="400110" cy="400110"/>
            </a:xfrm>
            <a:prstGeom prst="rect">
              <a:avLst/>
            </a:prstGeom>
          </p:spPr>
        </p:pic>
      </p:grpSp>
      <p:sp>
        <p:nvSpPr>
          <p:cNvPr id="15" name="Rectangle 14">
            <a:extLst>
              <a:ext uri="{FF2B5EF4-FFF2-40B4-BE49-F238E27FC236}">
                <a16:creationId xmlns:a16="http://schemas.microsoft.com/office/drawing/2014/main" id="{965C8EA5-F945-B66E-C229-DF239F47D678}"/>
              </a:ext>
            </a:extLst>
          </p:cNvPr>
          <p:cNvSpPr/>
          <p:nvPr/>
        </p:nvSpPr>
        <p:spPr>
          <a:xfrm>
            <a:off x="493593" y="5629757"/>
            <a:ext cx="5814149" cy="50578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bIns="182880"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400" b="1">
                <a:solidFill>
                  <a:prstClr val="black"/>
                </a:solidFill>
                <a:latin typeface="Cambria" panose="02040503050406030204" pitchFamily="18" charset="0"/>
                <a:ea typeface="Cambria" panose="02040503050406030204" pitchFamily="18" charset="0"/>
              </a:rPr>
              <a:t>Note: </a:t>
            </a:r>
            <a:r>
              <a:rPr lang="en-US" sz="1400">
                <a:solidFill>
                  <a:prstClr val="black"/>
                </a:solidFill>
                <a:latin typeface="Cambria" panose="02040503050406030204" pitchFamily="18" charset="0"/>
                <a:ea typeface="Cambria" panose="02040503050406030204" pitchFamily="18" charset="0"/>
              </a:rPr>
              <a:t>Who is asking these questions is based on the situation (i.e., VCNO to Supported Commander) </a:t>
            </a:r>
            <a:endParaRPr kumimoji="0" lang="en-US" sz="140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19818192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286364" y="1065060"/>
            <a:ext cx="11619271" cy="5169048"/>
          </a:xfrm>
        </p:spPr>
        <p:txBody>
          <a:bodyPr>
            <a:normAutofit lnSpcReduction="10000"/>
          </a:bodyPr>
          <a:lstStyle/>
          <a:p>
            <a:pPr marL="0" indent="0" defTabSz="457200">
              <a:buNone/>
            </a:pPr>
            <a:r>
              <a:rPr lang="en-US" b="1" u="sng">
                <a:solidFill>
                  <a:srgbClr val="0070C0"/>
                </a:solidFill>
              </a:rPr>
              <a:t>Elevating Barriers (Risk to Mission)</a:t>
            </a:r>
          </a:p>
          <a:p>
            <a:pPr marL="0" indent="0" defTabSz="457200">
              <a:spcBef>
                <a:spcPts val="600"/>
              </a:spcBef>
              <a:buNone/>
            </a:pPr>
            <a:r>
              <a:rPr lang="en-US" sz="2000" b="1" u="sng"/>
              <a:t>Before you Elevate</a:t>
            </a:r>
            <a:r>
              <a:rPr lang="en-US" sz="2000"/>
              <a:t>:</a:t>
            </a:r>
          </a:p>
          <a:p>
            <a:pPr marL="914400" lvl="1" indent="-457200" defTabSz="457200">
              <a:spcBef>
                <a:spcPts val="600"/>
              </a:spcBef>
              <a:buFont typeface="+mj-lt"/>
              <a:buAutoNum type="arabicPeriod"/>
            </a:pPr>
            <a:r>
              <a:rPr lang="en-US" sz="2000"/>
              <a:t>Do I understand my baseline performance? 		      </a:t>
            </a:r>
            <a:r>
              <a:rPr lang="en-US" sz="2000" i="1"/>
              <a:t>If yes, then</a:t>
            </a:r>
          </a:p>
          <a:p>
            <a:pPr marL="914400" lvl="1" indent="-457200" defTabSz="457200">
              <a:spcBef>
                <a:spcPts val="600"/>
              </a:spcBef>
              <a:buFont typeface="+mj-lt"/>
              <a:buAutoNum type="arabicPeriod"/>
            </a:pPr>
            <a:r>
              <a:rPr lang="en-US" sz="2000"/>
              <a:t>Have I maximized my baseline performance?  		      </a:t>
            </a:r>
            <a:r>
              <a:rPr lang="en-US" sz="2000" i="1"/>
              <a:t>If yes, then</a:t>
            </a:r>
          </a:p>
          <a:p>
            <a:pPr marL="914400" lvl="1" indent="-457200" defTabSz="457200">
              <a:spcBef>
                <a:spcPts val="600"/>
              </a:spcBef>
              <a:buFont typeface="+mj-lt"/>
              <a:buAutoNum type="arabicPeriod"/>
            </a:pPr>
            <a:r>
              <a:rPr lang="en-US" sz="2000"/>
              <a:t>Am I unable to solve the problem by myself?  		      </a:t>
            </a:r>
            <a:r>
              <a:rPr lang="en-US" sz="2000" i="1"/>
              <a:t>If yes, then</a:t>
            </a:r>
          </a:p>
          <a:p>
            <a:pPr marL="914400" lvl="1" indent="-457200" defTabSz="457200">
              <a:spcBef>
                <a:spcPts val="600"/>
              </a:spcBef>
              <a:buFont typeface="+mj-lt"/>
              <a:buAutoNum type="arabicPeriod"/>
            </a:pPr>
            <a:r>
              <a:rPr lang="en-US" sz="2000"/>
              <a:t>Am I unable to solve the problem with my peers? 	      </a:t>
            </a:r>
            <a:r>
              <a:rPr lang="en-US" sz="2000" i="1"/>
              <a:t>If yes, then elevate</a:t>
            </a:r>
          </a:p>
          <a:p>
            <a:pPr marL="0" indent="0" defTabSz="457200">
              <a:spcBef>
                <a:spcPts val="600"/>
              </a:spcBef>
              <a:buNone/>
            </a:pPr>
            <a:r>
              <a:rPr lang="en-US" sz="2000" b="1" u="sng"/>
              <a:t>As you Elevate</a:t>
            </a:r>
            <a:r>
              <a:rPr lang="en-US" sz="2000"/>
              <a:t>:</a:t>
            </a:r>
          </a:p>
          <a:p>
            <a:pPr lvl="1" defTabSz="457200">
              <a:spcBef>
                <a:spcPts val="600"/>
              </a:spcBef>
            </a:pPr>
            <a:r>
              <a:rPr lang="en-US" sz="2000"/>
              <a:t>I am elevating my barrier to </a:t>
            </a:r>
            <a:r>
              <a:rPr lang="en-US" sz="2000" b="1" i="1" u="sng"/>
              <a:t>AAA</a:t>
            </a:r>
            <a:r>
              <a:rPr lang="en-US" sz="2000"/>
              <a:t> (title, rank, and name)</a:t>
            </a:r>
          </a:p>
          <a:p>
            <a:pPr lvl="1" defTabSz="457200">
              <a:spcBef>
                <a:spcPts val="600"/>
              </a:spcBef>
            </a:pPr>
            <a:r>
              <a:rPr lang="en-US" sz="2000" b="1" i="1" u="sng"/>
              <a:t>BBB</a:t>
            </a:r>
            <a:r>
              <a:rPr lang="en-US" sz="2000"/>
              <a:t> is my baseline performance</a:t>
            </a:r>
          </a:p>
          <a:p>
            <a:pPr lvl="1" defTabSz="457200">
              <a:spcBef>
                <a:spcPts val="600"/>
              </a:spcBef>
            </a:pPr>
            <a:r>
              <a:rPr lang="en-US" sz="2000" b="1" i="1" u="sng"/>
              <a:t>CCC</a:t>
            </a:r>
            <a:r>
              <a:rPr lang="en-US" sz="2000"/>
              <a:t> is my desired outcome, and I am unable to achieve it by myself or by collaborating with my peers</a:t>
            </a:r>
          </a:p>
          <a:p>
            <a:pPr lvl="1" defTabSz="457200">
              <a:spcBef>
                <a:spcPts val="600"/>
              </a:spcBef>
            </a:pPr>
            <a:r>
              <a:rPr lang="en-US" sz="2000"/>
              <a:t>If you conduct </a:t>
            </a:r>
            <a:r>
              <a:rPr lang="en-US" sz="2000" b="1" i="1" u="sng"/>
              <a:t>DDD</a:t>
            </a:r>
            <a:r>
              <a:rPr lang="en-US" sz="2000"/>
              <a:t> action</a:t>
            </a:r>
          </a:p>
          <a:p>
            <a:pPr lvl="1" defTabSz="457200">
              <a:spcBef>
                <a:spcPts val="600"/>
              </a:spcBef>
            </a:pPr>
            <a:r>
              <a:rPr lang="en-US" sz="2000"/>
              <a:t>I will achieve </a:t>
            </a:r>
            <a:r>
              <a:rPr lang="en-US" sz="2000" b="1" i="1" u="sng"/>
              <a:t>EEE</a:t>
            </a:r>
            <a:r>
              <a:rPr lang="en-US" sz="2000"/>
              <a:t> outcome (ideally, it is the same as </a:t>
            </a:r>
            <a:r>
              <a:rPr lang="en-US" sz="2000" i="1" u="sng"/>
              <a:t>CCC</a:t>
            </a:r>
            <a:r>
              <a:rPr lang="en-US" sz="2000"/>
              <a:t>.  If not, explain why)</a:t>
            </a:r>
          </a:p>
          <a:p>
            <a:pPr lvl="1" defTabSz="457200">
              <a:spcBef>
                <a:spcPts val="600"/>
              </a:spcBef>
            </a:pPr>
            <a:r>
              <a:rPr lang="en-US" sz="2000"/>
              <a:t>With </a:t>
            </a:r>
            <a:r>
              <a:rPr lang="en-US" sz="2000" b="1" i="1" u="sng"/>
              <a:t>FFF</a:t>
            </a:r>
            <a:r>
              <a:rPr lang="en-US" sz="2000"/>
              <a:t> confidence factor (percent chance you have of achieving </a:t>
            </a:r>
            <a:r>
              <a:rPr lang="en-US" sz="2000" i="1" u="sng"/>
              <a:t>EEE</a:t>
            </a:r>
            <a:r>
              <a:rPr lang="en-US" sz="2000"/>
              <a:t> outcome)</a:t>
            </a:r>
          </a:p>
          <a:p>
            <a:pPr lvl="1" defTabSz="457200">
              <a:spcBef>
                <a:spcPts val="600"/>
              </a:spcBef>
            </a:pPr>
            <a:r>
              <a:rPr lang="en-US" sz="2000"/>
              <a:t>If a decision is not made today, we will revisit within </a:t>
            </a:r>
            <a:r>
              <a:rPr lang="en-US" sz="2000" b="1" i="1" u="sng"/>
              <a:t>GGG</a:t>
            </a:r>
            <a:r>
              <a:rPr lang="en-US" sz="2000"/>
              <a:t> days</a:t>
            </a:r>
          </a:p>
        </p:txBody>
      </p:sp>
      <p:sp>
        <p:nvSpPr>
          <p:cNvPr id="7" name="TextBox 6"/>
          <p:cNvSpPr txBox="1"/>
          <p:nvPr/>
        </p:nvSpPr>
        <p:spPr>
          <a:xfrm>
            <a:off x="6874933" y="1222216"/>
            <a:ext cx="258942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a:ln>
                  <a:noFill/>
                </a:ln>
                <a:solidFill>
                  <a:srgbClr val="5B9BD5"/>
                </a:solidFill>
                <a:effectLst/>
                <a:uLnTx/>
                <a:uFillTx/>
                <a:latin typeface="Cambria" panose="02040503050406030204" pitchFamily="18" charset="0"/>
                <a:ea typeface="Cambria" panose="02040503050406030204" pitchFamily="18" charset="0"/>
                <a:cs typeface="+mn-cs"/>
              </a:rPr>
              <a:t>Endeavor to measure it</a:t>
            </a:r>
          </a:p>
        </p:txBody>
      </p:sp>
      <p:cxnSp>
        <p:nvCxnSpPr>
          <p:cNvPr id="8" name="Straight Arrow Connector 7"/>
          <p:cNvCxnSpPr>
            <a:cxnSpLocks/>
          </p:cNvCxnSpPr>
          <p:nvPr/>
        </p:nvCxnSpPr>
        <p:spPr>
          <a:xfrm flipH="1">
            <a:off x="6006517" y="1494754"/>
            <a:ext cx="868416" cy="40115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77F3429-3877-EC52-F0F1-BC953348F326}"/>
              </a:ext>
            </a:extLst>
          </p:cNvPr>
          <p:cNvSpPr>
            <a:spLocks noGrp="1"/>
          </p:cNvSpPr>
          <p:nvPr>
            <p:ph type="title"/>
          </p:nvPr>
        </p:nvSpPr>
        <p:spPr>
          <a:xfrm>
            <a:off x="187762" y="-1624"/>
            <a:ext cx="11121736" cy="672662"/>
          </a:xfrm>
        </p:spPr>
        <p:txBody>
          <a:bodyPr>
            <a:normAutofit/>
          </a:bodyPr>
          <a:lstStyle/>
          <a:p>
            <a:r>
              <a:rPr lang="en-US"/>
              <a:t>Leading with a </a:t>
            </a:r>
            <a:r>
              <a:rPr lang="en-US" err="1"/>
              <a:t>GRGB</a:t>
            </a:r>
            <a:r>
              <a:rPr lang="en-US"/>
              <a:t> Mindset</a:t>
            </a:r>
          </a:p>
        </p:txBody>
      </p:sp>
      <p:sp>
        <p:nvSpPr>
          <p:cNvPr id="3" name="Rectangle 2">
            <a:extLst>
              <a:ext uri="{FF2B5EF4-FFF2-40B4-BE49-F238E27FC236}">
                <a16:creationId xmlns:a16="http://schemas.microsoft.com/office/drawing/2014/main" id="{86E220C2-8411-6010-0322-9B5A06D23E63}"/>
              </a:ext>
            </a:extLst>
          </p:cNvPr>
          <p:cNvSpPr/>
          <p:nvPr/>
        </p:nvSpPr>
        <p:spPr>
          <a:xfrm>
            <a:off x="8149290" y="59302"/>
            <a:ext cx="2572094" cy="496323"/>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a:solidFill>
                  <a:schemeClr val="tx1"/>
                </a:solidFill>
              </a:rPr>
              <a:t>Reference material from what leaders are taught at FELIX courses.</a:t>
            </a:r>
          </a:p>
        </p:txBody>
      </p:sp>
    </p:spTree>
    <p:extLst>
      <p:ext uri="{BB962C8B-B14F-4D97-AF65-F5344CB8AC3E}">
        <p14:creationId xmlns:p14="http://schemas.microsoft.com/office/powerpoint/2010/main" val="35436706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solidFill>
                  <a:srgbClr val="FF0000"/>
                </a:solidFill>
              </a:rPr>
              <a:t>Placeholder for additional information</a:t>
            </a:r>
          </a:p>
        </p:txBody>
      </p:sp>
    </p:spTree>
    <p:extLst>
      <p:ext uri="{BB962C8B-B14F-4D97-AF65-F5344CB8AC3E}">
        <p14:creationId xmlns:p14="http://schemas.microsoft.com/office/powerpoint/2010/main" val="398162042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B4F10E3E-9FB4-BC56-58A7-424B5101F0F2}"/>
              </a:ext>
            </a:extLst>
          </p:cNvPr>
          <p:cNvSpPr txBox="1">
            <a:spLocks/>
          </p:cNvSpPr>
          <p:nvPr/>
        </p:nvSpPr>
        <p:spPr bwMode="auto">
          <a:xfrm>
            <a:off x="1524000" y="2243569"/>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2000" b="1" i="0">
                <a:solidFill>
                  <a:schemeClr val="accent4">
                    <a:lumMod val="50000"/>
                  </a:schemeClr>
                </a:solidFill>
                <a:effectLst/>
                <a:latin typeface="Cambria"/>
                <a:ea typeface="+mj-ea"/>
                <a:cs typeface="Cambria"/>
              </a:defRPr>
            </a:lvl1pPr>
            <a:lvl2pPr algn="r" rtl="0" eaLnBrk="0" fontAlgn="base" hangingPunct="0">
              <a:spcBef>
                <a:spcPct val="0"/>
              </a:spcBef>
              <a:spcAft>
                <a:spcPct val="0"/>
              </a:spcAft>
              <a:defRPr sz="3200" b="1" i="1">
                <a:solidFill>
                  <a:schemeClr val="bg1"/>
                </a:solidFill>
                <a:latin typeface="Arial" pitchFamily="34" charset="0"/>
                <a:cs typeface="Times New Roman" pitchFamily="18" charset="0"/>
              </a:defRPr>
            </a:lvl2pPr>
            <a:lvl3pPr algn="r" rtl="0" eaLnBrk="0" fontAlgn="base" hangingPunct="0">
              <a:spcBef>
                <a:spcPct val="0"/>
              </a:spcBef>
              <a:spcAft>
                <a:spcPct val="0"/>
              </a:spcAft>
              <a:defRPr sz="3200" b="1" i="1">
                <a:solidFill>
                  <a:schemeClr val="bg1"/>
                </a:solidFill>
                <a:latin typeface="Arial" pitchFamily="34" charset="0"/>
                <a:cs typeface="Times New Roman" pitchFamily="18" charset="0"/>
              </a:defRPr>
            </a:lvl3pPr>
            <a:lvl4pPr algn="r" rtl="0" eaLnBrk="0" fontAlgn="base" hangingPunct="0">
              <a:spcBef>
                <a:spcPct val="0"/>
              </a:spcBef>
              <a:spcAft>
                <a:spcPct val="0"/>
              </a:spcAft>
              <a:defRPr sz="3200" b="1" i="1">
                <a:solidFill>
                  <a:schemeClr val="bg1"/>
                </a:solidFill>
                <a:latin typeface="Arial" pitchFamily="34" charset="0"/>
                <a:cs typeface="Times New Roman" pitchFamily="18" charset="0"/>
              </a:defRPr>
            </a:lvl4pPr>
            <a:lvl5pPr algn="r" rtl="0" eaLnBrk="0" fontAlgn="base" hangingPunct="0">
              <a:spcBef>
                <a:spcPct val="0"/>
              </a:spcBef>
              <a:spcAft>
                <a:spcPct val="0"/>
              </a:spcAft>
              <a:defRPr sz="3200" b="1" i="1">
                <a:solidFill>
                  <a:schemeClr val="bg1"/>
                </a:solidFill>
                <a:latin typeface="Arial" pitchFamily="34" charset="0"/>
                <a:cs typeface="Times New Roman" pitchFamily="18" charset="0"/>
              </a:defRPr>
            </a:lvl5pPr>
            <a:lvl6pPr marL="457200" algn="r" rtl="0" fontAlgn="base">
              <a:spcBef>
                <a:spcPct val="0"/>
              </a:spcBef>
              <a:spcAft>
                <a:spcPct val="0"/>
              </a:spcAft>
              <a:defRPr sz="3200" b="1" i="1">
                <a:solidFill>
                  <a:schemeClr val="bg1"/>
                </a:solidFill>
                <a:latin typeface="Arial" pitchFamily="34" charset="0"/>
                <a:cs typeface="Times New Roman" pitchFamily="18" charset="0"/>
              </a:defRPr>
            </a:lvl6pPr>
            <a:lvl7pPr marL="914400" algn="r" rtl="0" fontAlgn="base">
              <a:spcBef>
                <a:spcPct val="0"/>
              </a:spcBef>
              <a:spcAft>
                <a:spcPct val="0"/>
              </a:spcAft>
              <a:defRPr sz="3200" b="1" i="1">
                <a:solidFill>
                  <a:schemeClr val="bg1"/>
                </a:solidFill>
                <a:latin typeface="Arial" pitchFamily="34" charset="0"/>
                <a:cs typeface="Times New Roman" pitchFamily="18" charset="0"/>
              </a:defRPr>
            </a:lvl7pPr>
            <a:lvl8pPr marL="1371600" algn="r" rtl="0" fontAlgn="base">
              <a:spcBef>
                <a:spcPct val="0"/>
              </a:spcBef>
              <a:spcAft>
                <a:spcPct val="0"/>
              </a:spcAft>
              <a:defRPr sz="3200" b="1" i="1">
                <a:solidFill>
                  <a:schemeClr val="bg1"/>
                </a:solidFill>
                <a:latin typeface="Arial" pitchFamily="34" charset="0"/>
                <a:cs typeface="Times New Roman" pitchFamily="18" charset="0"/>
              </a:defRPr>
            </a:lvl8pPr>
            <a:lvl9pPr marL="1828800" algn="r" rtl="0" fontAlgn="base">
              <a:spcBef>
                <a:spcPct val="0"/>
              </a:spcBef>
              <a:spcAft>
                <a:spcPct val="0"/>
              </a:spcAft>
              <a:defRPr sz="3200" b="1" i="1">
                <a:solidFill>
                  <a:schemeClr val="bg1"/>
                </a:solidFill>
                <a:latin typeface="Arial"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0" cap="none" spc="0" normalizeH="0" baseline="0" noProof="0">
                <a:ln>
                  <a:noFill/>
                </a:ln>
                <a:solidFill>
                  <a:srgbClr val="FF0000"/>
                </a:solidFill>
                <a:effectLst/>
                <a:uLnTx/>
                <a:uFillTx/>
                <a:latin typeface="Cambria"/>
                <a:ea typeface="+mj-ea"/>
              </a:rPr>
              <a:t>[Enterprise]</a:t>
            </a:r>
            <a:r>
              <a:rPr kumimoji="0" lang="en-US" sz="3200" b="1" i="0" u="none" strike="noStrike" kern="0" cap="none" spc="0" normalizeH="0" baseline="0" noProof="0">
                <a:ln>
                  <a:noFill/>
                </a:ln>
                <a:solidFill>
                  <a:srgbClr val="D6E0F4">
                    <a:lumMod val="50000"/>
                  </a:srgbClr>
                </a:solidFill>
                <a:effectLst/>
                <a:uLnTx/>
                <a:uFillTx/>
                <a:latin typeface="Cambria"/>
                <a:ea typeface="+mj-ea"/>
              </a:rPr>
              <a:t> Performance to Plan</a:t>
            </a:r>
            <a:br>
              <a:rPr kumimoji="0" lang="en-US" sz="3200" b="1" i="0" u="none" strike="noStrike" kern="0" cap="none" spc="0" normalizeH="0" baseline="0" noProof="0">
                <a:ln>
                  <a:noFill/>
                </a:ln>
                <a:solidFill>
                  <a:srgbClr val="D6E0F4">
                    <a:lumMod val="50000"/>
                  </a:srgbClr>
                </a:solidFill>
                <a:effectLst/>
                <a:uLnTx/>
                <a:uFillTx/>
                <a:latin typeface="Cambria"/>
                <a:ea typeface="+mj-ea"/>
              </a:rPr>
            </a:br>
            <a:r>
              <a:rPr kumimoji="0" lang="en-US" sz="3200" b="1" i="0" u="none" strike="noStrike" kern="0" cap="none" spc="0" normalizeH="0" baseline="0" noProof="0">
                <a:ln>
                  <a:noFill/>
                </a:ln>
                <a:solidFill>
                  <a:srgbClr val="D6E0F4">
                    <a:lumMod val="50000"/>
                  </a:srgbClr>
                </a:solidFill>
                <a:effectLst/>
                <a:uLnTx/>
                <a:uFillTx/>
                <a:latin typeface="Cambria"/>
                <a:ea typeface="+mj-ea"/>
              </a:rPr>
              <a:t>Forum #</a:t>
            </a:r>
            <a:r>
              <a:rPr kumimoji="0" lang="en-US" sz="3200" b="1" i="0" u="none" strike="noStrike" kern="0" cap="none" spc="0" normalizeH="0" baseline="0" noProof="0">
                <a:ln>
                  <a:noFill/>
                </a:ln>
                <a:solidFill>
                  <a:srgbClr val="FF0000"/>
                </a:solidFill>
                <a:effectLst/>
                <a:uLnTx/>
                <a:uFillTx/>
                <a:latin typeface="Cambria"/>
                <a:ea typeface="+mj-ea"/>
              </a:rPr>
              <a:t>[XX]</a:t>
            </a:r>
            <a:r>
              <a:rPr kumimoji="0" lang="en-US" sz="3200" b="1" i="0" u="none" strike="noStrike" kern="0" cap="none" spc="0" normalizeH="0" baseline="0" noProof="0">
                <a:ln>
                  <a:noFill/>
                </a:ln>
                <a:solidFill>
                  <a:srgbClr val="D6E0F4">
                    <a:lumMod val="50000"/>
                  </a:srgbClr>
                </a:solidFill>
                <a:effectLst/>
                <a:uLnTx/>
                <a:uFillTx/>
                <a:latin typeface="Cambria"/>
                <a:ea typeface="+mj-ea"/>
              </a:rPr>
              <a:t> </a:t>
            </a:r>
            <a:br>
              <a:rPr kumimoji="0" lang="en-US" sz="3200" b="1" i="0" u="none" strike="noStrike" kern="0" cap="none" spc="0" normalizeH="0" baseline="0" noProof="0">
                <a:ln>
                  <a:noFill/>
                </a:ln>
                <a:solidFill>
                  <a:srgbClr val="D6E0F4">
                    <a:lumMod val="50000"/>
                  </a:srgbClr>
                </a:solidFill>
                <a:effectLst/>
                <a:uLnTx/>
                <a:uFillTx/>
                <a:latin typeface="Cambria"/>
                <a:ea typeface="+mj-ea"/>
              </a:rPr>
            </a:br>
            <a:br>
              <a:rPr kumimoji="0" lang="en-US" sz="2400" b="1" i="0" u="none" strike="noStrike" kern="0" cap="none" spc="0" normalizeH="0" baseline="0" noProof="0">
                <a:ln>
                  <a:noFill/>
                </a:ln>
                <a:solidFill>
                  <a:srgbClr val="D6E0F4">
                    <a:lumMod val="50000"/>
                  </a:srgbClr>
                </a:solidFill>
                <a:effectLst/>
                <a:uLnTx/>
                <a:uFillTx/>
                <a:latin typeface="Cambria"/>
                <a:ea typeface="+mj-ea"/>
              </a:rPr>
            </a:br>
            <a:br>
              <a:rPr kumimoji="0" lang="en-US" sz="2400" b="1" i="0" u="none" strike="noStrike" kern="0" cap="none" spc="0" normalizeH="0" baseline="0" noProof="0">
                <a:ln>
                  <a:noFill/>
                </a:ln>
                <a:solidFill>
                  <a:srgbClr val="D6E0F4">
                    <a:lumMod val="50000"/>
                  </a:srgbClr>
                </a:solidFill>
                <a:effectLst/>
                <a:uLnTx/>
                <a:uFillTx/>
                <a:latin typeface="Cambria"/>
                <a:ea typeface="+mj-ea"/>
              </a:rPr>
            </a:br>
            <a:r>
              <a:rPr kumimoji="0" lang="en-US" sz="2000" b="1" i="0" u="none" strike="noStrike" kern="0" cap="none" spc="0" normalizeH="0" baseline="0" noProof="0">
                <a:ln>
                  <a:noFill/>
                </a:ln>
                <a:solidFill>
                  <a:srgbClr val="FF0000"/>
                </a:solidFill>
                <a:effectLst/>
                <a:uLnTx/>
                <a:uFillTx/>
                <a:latin typeface="Cambria"/>
                <a:ea typeface="+mj-ea"/>
              </a:rPr>
              <a:t>[DD MMM YYYY]</a:t>
            </a:r>
            <a:endParaRPr kumimoji="0" lang="en-US" sz="2000" b="1" i="1" u="none" strike="noStrike" kern="0" cap="none" spc="0" normalizeH="0" baseline="0" noProof="0">
              <a:ln>
                <a:noFill/>
              </a:ln>
              <a:solidFill>
                <a:srgbClr val="FF0000"/>
              </a:solidFill>
              <a:effectLst/>
              <a:uLnTx/>
              <a:uFillTx/>
              <a:latin typeface="Cambria"/>
              <a:ea typeface="+mj-ea"/>
            </a:endParaRPr>
          </a:p>
        </p:txBody>
      </p:sp>
      <p:sp>
        <p:nvSpPr>
          <p:cNvPr id="4" name="TextBox 3">
            <a:extLst>
              <a:ext uri="{FF2B5EF4-FFF2-40B4-BE49-F238E27FC236}">
                <a16:creationId xmlns:a16="http://schemas.microsoft.com/office/drawing/2014/main" id="{D3CB9C6F-B92C-491F-6BC1-ED57E2051F07}"/>
              </a:ext>
            </a:extLst>
          </p:cNvPr>
          <p:cNvSpPr txBox="1"/>
          <p:nvPr/>
        </p:nvSpPr>
        <p:spPr>
          <a:xfrm>
            <a:off x="4104818" y="4766603"/>
            <a:ext cx="3982365" cy="469359"/>
          </a:xfrm>
          <a:prstGeom prst="rect">
            <a:avLst/>
          </a:prstGeom>
          <a:noFill/>
        </p:spPr>
        <p:txBody>
          <a:bodyPr wrap="square">
            <a:spAutoFit/>
          </a:bodyPr>
          <a:lstStyle/>
          <a:p>
            <a:pPr algn="ctr"/>
            <a:r>
              <a:rPr lang="en-US" sz="1400" b="1" kern="0">
                <a:solidFill>
                  <a:srgbClr val="D6E0F4">
                    <a:lumMod val="50000"/>
                  </a:srgbClr>
                </a:solidFill>
                <a:latin typeface="Cambria"/>
                <a:ea typeface="+mj-ea"/>
              </a:rPr>
              <a:t>Brief is Classified: </a:t>
            </a:r>
            <a:r>
              <a:rPr lang="en-US" sz="1400" b="1" kern="0">
                <a:solidFill>
                  <a:srgbClr val="FF0000"/>
                </a:solidFill>
                <a:latin typeface="Cambria"/>
                <a:ea typeface="+mj-ea"/>
              </a:rPr>
              <a:t>[Enter Classification]</a:t>
            </a:r>
          </a:p>
          <a:p>
            <a:pPr algn="ctr"/>
            <a:r>
              <a:rPr lang="en-US" sz="1050" b="1" kern="0">
                <a:solidFill>
                  <a:srgbClr val="D6E0F4">
                    <a:lumMod val="50000"/>
                  </a:srgbClr>
                </a:solidFill>
                <a:latin typeface="Cambria"/>
                <a:ea typeface="+mj-ea"/>
              </a:rPr>
              <a:t>This slide is: </a:t>
            </a:r>
            <a:r>
              <a:rPr lang="en-US" sz="1050" b="1" kern="0">
                <a:solidFill>
                  <a:srgbClr val="FF0000"/>
                </a:solidFill>
                <a:latin typeface="Cambria"/>
                <a:ea typeface="+mj-ea"/>
              </a:rPr>
              <a:t>[Enter Classification]</a:t>
            </a:r>
            <a:endParaRPr lang="en-US" sz="1050">
              <a:solidFill>
                <a:srgbClr val="FF0000"/>
              </a:solidFill>
            </a:endParaRPr>
          </a:p>
        </p:txBody>
      </p:sp>
    </p:spTree>
    <p:extLst>
      <p:ext uri="{BB962C8B-B14F-4D97-AF65-F5344CB8AC3E}">
        <p14:creationId xmlns:p14="http://schemas.microsoft.com/office/powerpoint/2010/main" val="28363063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167340" y="53120"/>
            <a:ext cx="7835900" cy="460705"/>
          </a:xfrm>
        </p:spPr>
        <p:txBody>
          <a:bodyPr/>
          <a:lstStyle/>
          <a:p>
            <a:r>
              <a:rPr lang="en-US"/>
              <a:t>Agenda</a:t>
            </a:r>
          </a:p>
        </p:txBody>
      </p:sp>
      <p:graphicFrame>
        <p:nvGraphicFramePr>
          <p:cNvPr id="6" name="Table 5">
            <a:extLst>
              <a:ext uri="{FF2B5EF4-FFF2-40B4-BE49-F238E27FC236}">
                <a16:creationId xmlns:a16="http://schemas.microsoft.com/office/drawing/2014/main" id="{F55988C8-F08A-481C-8ABF-D38037B56DCF}"/>
              </a:ext>
            </a:extLst>
          </p:cNvPr>
          <p:cNvGraphicFramePr>
            <a:graphicFrameLocks noGrp="1"/>
          </p:cNvGraphicFramePr>
          <p:nvPr>
            <p:extLst>
              <p:ext uri="{D42A27DB-BD31-4B8C-83A1-F6EECF244321}">
                <p14:modId xmlns:p14="http://schemas.microsoft.com/office/powerpoint/2010/main" val="3418579211"/>
              </p:ext>
            </p:extLst>
          </p:nvPr>
        </p:nvGraphicFramePr>
        <p:xfrm>
          <a:off x="235292" y="686435"/>
          <a:ext cx="11721417" cy="4450730"/>
        </p:xfrm>
        <a:graphic>
          <a:graphicData uri="http://schemas.openxmlformats.org/drawingml/2006/table">
            <a:tbl>
              <a:tblPr firstRow="1" bandRow="1">
                <a:tableStyleId>{5C22544A-7EE6-4342-B048-85BDC9FD1C3A}</a:tableStyleId>
              </a:tblPr>
              <a:tblGrid>
                <a:gridCol w="8898076">
                  <a:extLst>
                    <a:ext uri="{9D8B030D-6E8A-4147-A177-3AD203B41FA5}">
                      <a16:colId xmlns:a16="http://schemas.microsoft.com/office/drawing/2014/main" val="1104602154"/>
                    </a:ext>
                  </a:extLst>
                </a:gridCol>
                <a:gridCol w="1392866">
                  <a:extLst>
                    <a:ext uri="{9D8B030D-6E8A-4147-A177-3AD203B41FA5}">
                      <a16:colId xmlns:a16="http://schemas.microsoft.com/office/drawing/2014/main" val="4217656215"/>
                    </a:ext>
                  </a:extLst>
                </a:gridCol>
                <a:gridCol w="1430475">
                  <a:extLst>
                    <a:ext uri="{9D8B030D-6E8A-4147-A177-3AD203B41FA5}">
                      <a16:colId xmlns:a16="http://schemas.microsoft.com/office/drawing/2014/main" val="3915032"/>
                    </a:ext>
                  </a:extLst>
                </a:gridCol>
              </a:tblGrid>
              <a:tr h="565370">
                <a:tc>
                  <a:txBody>
                    <a:bodyPr/>
                    <a:lstStyle/>
                    <a:p>
                      <a:pPr algn="ctr"/>
                      <a:r>
                        <a:rPr lang="en-US" sz="1600">
                          <a:latin typeface="+mn-lt"/>
                          <a:ea typeface="Cambria"/>
                          <a:cs typeface="Calibri"/>
                        </a:rPr>
                        <a:t>Topics</a:t>
                      </a:r>
                    </a:p>
                  </a:txBody>
                  <a:tcPr anchor="ctr"/>
                </a:tc>
                <a:tc>
                  <a:txBody>
                    <a:bodyPr/>
                    <a:lstStyle/>
                    <a:p>
                      <a:pPr algn="ctr"/>
                      <a:r>
                        <a:rPr lang="en-US" sz="1600">
                          <a:latin typeface="+mn-lt"/>
                          <a:ea typeface="Cambria"/>
                          <a:cs typeface="Calibri"/>
                        </a:rPr>
                        <a:t>Speaker   </a:t>
                      </a:r>
                      <a:endParaRPr lang="en-US" sz="1600">
                        <a:latin typeface="+mn-lt"/>
                        <a:ea typeface="Cambria" panose="02040503050406030204" pitchFamily="18" charset="0"/>
                        <a:cs typeface="Calibri" panose="020F0502020204030204" pitchFamily="34" charset="0"/>
                      </a:endParaRPr>
                    </a:p>
                  </a:txBody>
                  <a:tcPr anchor="ctr"/>
                </a:tc>
                <a:tc>
                  <a:txBody>
                    <a:bodyPr/>
                    <a:lstStyle/>
                    <a:p>
                      <a:pPr algn="ctr"/>
                      <a:r>
                        <a:rPr lang="en-US" sz="1600">
                          <a:latin typeface="+mn-lt"/>
                          <a:ea typeface="Cambria"/>
                          <a:cs typeface="Calibri"/>
                        </a:rPr>
                        <a:t>Slide Number(s)</a:t>
                      </a:r>
                    </a:p>
                  </a:txBody>
                  <a:tcPr anchor="ctr"/>
                </a:tc>
                <a:extLst>
                  <a:ext uri="{0D108BD9-81ED-4DB2-BD59-A6C34878D82A}">
                    <a16:rowId xmlns:a16="http://schemas.microsoft.com/office/drawing/2014/main" val="2924238448"/>
                  </a:ext>
                </a:extLst>
              </a:tr>
              <a:tr h="297563">
                <a:tc>
                  <a:txBody>
                    <a:bodyPr/>
                    <a:lstStyle/>
                    <a:p>
                      <a:r>
                        <a:rPr lang="en-US" sz="1400">
                          <a:latin typeface="+mn-lt"/>
                          <a:ea typeface="Cambria"/>
                          <a:cs typeface="Calibri"/>
                        </a:rPr>
                        <a:t>Opening Remarks </a:t>
                      </a:r>
                      <a:endParaRPr lang="en-US" sz="1400">
                        <a:latin typeface="+mn-lt"/>
                        <a:ea typeface="Cambria" panose="02040503050406030204" pitchFamily="18" charset="0"/>
                        <a:cs typeface="Calibri" panose="020F0502020204030204" pitchFamily="34" charset="0"/>
                      </a:endParaRPr>
                    </a:p>
                  </a:txBody>
                  <a:tcPr anchor="ctr"/>
                </a:tc>
                <a:tc>
                  <a:txBody>
                    <a:bodyPr/>
                    <a:lstStyle/>
                    <a:p>
                      <a:pPr algn="ctr"/>
                      <a:r>
                        <a:rPr lang="en-US" sz="1400">
                          <a:latin typeface="+mn-lt"/>
                          <a:ea typeface="Cambria"/>
                          <a:cs typeface="Calibri"/>
                        </a:rPr>
                        <a:t>VCNO</a:t>
                      </a:r>
                    </a:p>
                  </a:txBody>
                  <a:tcPr anchor="ctr"/>
                </a:tc>
                <a:tc>
                  <a:txBody>
                    <a:bodyPr/>
                    <a:lstStyle/>
                    <a:p>
                      <a:pPr algn="ctr"/>
                      <a:r>
                        <a:rPr lang="en-US" sz="1400">
                          <a:solidFill>
                            <a:srgbClr val="FF0000"/>
                          </a:solidFill>
                          <a:latin typeface="+mn-lt"/>
                          <a:ea typeface="Cambria"/>
                          <a:cs typeface="Calibri"/>
                        </a:rPr>
                        <a:t>X</a:t>
                      </a:r>
                    </a:p>
                  </a:txBody>
                  <a:tcPr anchor="ctr"/>
                </a:tc>
                <a:extLst>
                  <a:ext uri="{0D108BD9-81ED-4DB2-BD59-A6C34878D82A}">
                    <a16:rowId xmlns:a16="http://schemas.microsoft.com/office/drawing/2014/main" val="1622892309"/>
                  </a:ext>
                </a:extLst>
              </a:tr>
              <a:tr h="1286960">
                <a:tc>
                  <a:txBody>
                    <a:bodyPr/>
                    <a:lstStyle/>
                    <a:p>
                      <a:pPr marL="0" marR="0" lvl="0" indent="0" algn="l" rtl="0" eaLnBrk="1" fontAlgn="auto" latinLnBrk="0" hangingPunct="1">
                        <a:lnSpc>
                          <a:spcPct val="100000"/>
                        </a:lnSpc>
                        <a:spcBef>
                          <a:spcPts val="0"/>
                        </a:spcBef>
                        <a:spcAft>
                          <a:spcPts val="0"/>
                        </a:spcAft>
                        <a:buClrTx/>
                        <a:buSzTx/>
                        <a:buFontTx/>
                        <a:buNone/>
                      </a:pPr>
                      <a:r>
                        <a:rPr lang="en-US" sz="1400" strike="noStrike" dirty="0">
                          <a:solidFill>
                            <a:schemeClr val="tx1"/>
                          </a:solidFill>
                          <a:latin typeface="+mn-lt"/>
                          <a:ea typeface="Cambria"/>
                          <a:cs typeface="Calibri"/>
                        </a:rPr>
                        <a:t>Previously Assigned Actions</a:t>
                      </a:r>
                    </a:p>
                    <a:p>
                      <a:pPr marL="0" marR="0" lvl="0" indent="0" algn="l" rtl="0" eaLnBrk="1" fontAlgn="auto" latinLnBrk="0" hangingPunct="1">
                        <a:lnSpc>
                          <a:spcPct val="100000"/>
                        </a:lnSpc>
                        <a:spcBef>
                          <a:spcPts val="0"/>
                        </a:spcBef>
                        <a:spcAft>
                          <a:spcPts val="0"/>
                        </a:spcAft>
                        <a:buClrTx/>
                        <a:buSzTx/>
                        <a:buFontTx/>
                        <a:buNone/>
                      </a:pPr>
                      <a:r>
                        <a:rPr lang="en-US" sz="1400" strike="noStrike" dirty="0">
                          <a:solidFill>
                            <a:schemeClr val="tx1"/>
                          </a:solidFill>
                          <a:latin typeface="+mn-lt"/>
                          <a:ea typeface="Cambria"/>
                          <a:cs typeface="Calibri"/>
                        </a:rPr>
                        <a:t>Problem Solving Canvas </a:t>
                      </a:r>
                      <a:endParaRPr lang="en-US" sz="1400" strike="noStrike" dirty="0">
                        <a:solidFill>
                          <a:schemeClr val="tx1"/>
                        </a:solidFill>
                        <a:latin typeface="+mn-lt"/>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mn-lt"/>
                          <a:ea typeface="Cambria"/>
                          <a:cs typeface="Calibri"/>
                        </a:rPr>
                        <a:t>Driver</a:t>
                      </a:r>
                      <a:r>
                        <a:rPr lang="en-US" sz="1400" baseline="0" dirty="0">
                          <a:latin typeface="+mn-lt"/>
                          <a:ea typeface="Cambria"/>
                          <a:cs typeface="Calibri"/>
                        </a:rPr>
                        <a:t> Tree(s)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a:solidFill>
                            <a:schemeClr val="bg1">
                              <a:lumMod val="50000"/>
                            </a:schemeClr>
                          </a:solidFill>
                          <a:latin typeface="+mn-lt"/>
                          <a:ea typeface="Cambria"/>
                          <a:cs typeface="Calibri"/>
                        </a:rPr>
                        <a:t>Summary of Driver Tree Changes </a:t>
                      </a:r>
                      <a:r>
                        <a:rPr lang="en-US" sz="1050" i="1" kern="1200" baseline="0" dirty="0">
                          <a:solidFill>
                            <a:srgbClr val="FF0000"/>
                          </a:solidFill>
                          <a:latin typeface="+mn-lt"/>
                          <a:ea typeface="Cambria"/>
                          <a:cs typeface="Calibri"/>
                        </a:rPr>
                        <a:t>(Insert here if changes to the Driver Tree have been made since the last forum. Otherwise, remove this from the agenda and deck)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aseline="0" dirty="0">
                          <a:solidFill>
                            <a:schemeClr val="bg1">
                              <a:lumMod val="50000"/>
                            </a:schemeClr>
                          </a:solidFill>
                          <a:latin typeface="+mn-lt"/>
                          <a:ea typeface="Cambria"/>
                          <a:cs typeface="Calibri"/>
                        </a:rPr>
                        <a:t>Data Dictionary </a:t>
                      </a:r>
                      <a:r>
                        <a:rPr lang="en-US" sz="1050" i="1" baseline="0" dirty="0">
                          <a:solidFill>
                            <a:srgbClr val="FF0000"/>
                          </a:solidFill>
                          <a:latin typeface="+mn-lt"/>
                          <a:ea typeface="Cambria"/>
                          <a:cs typeface="Calibri"/>
                        </a:rPr>
                        <a:t>(Insert here if significant changes are made to dictionary. Otherwise, remove this from the agenda and shift to backup)</a:t>
                      </a:r>
                      <a:endParaRPr lang="en-US" sz="1050" i="1" baseline="0" dirty="0">
                        <a:latin typeface="+mn-lt"/>
                        <a:ea typeface="Cambri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aseline="0" dirty="0">
                          <a:latin typeface="+mn-lt"/>
                          <a:ea typeface="Cambria"/>
                          <a:cs typeface="Calibri"/>
                        </a:rPr>
                        <a:t>Bowler Charts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rgbClr val="FF0000"/>
                          </a:solidFill>
                          <a:latin typeface="+mn-lt"/>
                          <a:ea typeface="Cambria"/>
                          <a:cs typeface="Calibri"/>
                        </a:rPr>
                        <a:t>[SC]</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rgbClr val="FF0000"/>
                          </a:solidFill>
                          <a:latin typeface="+mn-lt"/>
                          <a:ea typeface="Cambria"/>
                          <a:cs typeface="Calibri"/>
                        </a:rPr>
                        <a:t>X</a:t>
                      </a:r>
                    </a:p>
                  </a:txBody>
                  <a:tcPr anchor="ctr"/>
                </a:tc>
                <a:extLst>
                  <a:ext uri="{0D108BD9-81ED-4DB2-BD59-A6C34878D82A}">
                    <a16:rowId xmlns:a16="http://schemas.microsoft.com/office/drawing/2014/main" val="3679185616"/>
                  </a:ext>
                </a:extLst>
              </a:tr>
              <a:tr h="505857">
                <a:tc>
                  <a:txBody>
                    <a:bodyPr/>
                    <a:lstStyle/>
                    <a:p>
                      <a:pPr marL="0" marR="0" lvl="0" indent="0" algn="l" rtl="0" eaLnBrk="1" fontAlgn="auto" latinLnBrk="0" hangingPunct="1">
                        <a:lnSpc>
                          <a:spcPct val="100000"/>
                        </a:lnSpc>
                        <a:spcBef>
                          <a:spcPts val="0"/>
                        </a:spcBef>
                        <a:spcAft>
                          <a:spcPts val="0"/>
                        </a:spcAft>
                        <a:buClrTx/>
                        <a:buSzTx/>
                        <a:buFontTx/>
                        <a:buNone/>
                      </a:pPr>
                      <a:r>
                        <a:rPr lang="en-US" sz="1400">
                          <a:latin typeface="+mn-lt"/>
                          <a:ea typeface="Cambria"/>
                          <a:cs typeface="Calibri"/>
                        </a:rPr>
                        <a:t>Analytic Agenda </a:t>
                      </a:r>
                      <a:endParaRPr lang="en-US" sz="1400">
                        <a:latin typeface="+mn-lt"/>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a:latin typeface="+mn-lt"/>
                          <a:ea typeface="Cambria"/>
                          <a:cs typeface="Calibri"/>
                        </a:rPr>
                        <a:t>Analytic Finding(s)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a:solidFill>
                          <a:schemeClr val="tx1"/>
                        </a:solidFill>
                        <a:latin typeface="+mn-lt"/>
                        <a:ea typeface="Cambria"/>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latin typeface="+mn-lt"/>
                          <a:ea typeface="Cambria"/>
                          <a:cs typeface="Calibri"/>
                        </a:rPr>
                        <a:t>CNA </a:t>
                      </a:r>
                      <a:r>
                        <a:rPr lang="en-US" sz="1400">
                          <a:solidFill>
                            <a:srgbClr val="FF0000"/>
                          </a:solidFill>
                          <a:latin typeface="+mn-lt"/>
                          <a:ea typeface="Cambria"/>
                          <a:cs typeface="Calibri"/>
                        </a:rPr>
                        <a:t>/</a:t>
                      </a:r>
                      <a:r>
                        <a:rPr lang="en-US" sz="1400">
                          <a:solidFill>
                            <a:schemeClr val="tx1"/>
                          </a:solidFill>
                          <a:latin typeface="+mn-lt"/>
                          <a:ea typeface="Cambria"/>
                          <a:cs typeface="Calibri"/>
                        </a:rPr>
                        <a:t> </a:t>
                      </a:r>
                      <a:r>
                        <a:rPr lang="en-US" sz="1400">
                          <a:solidFill>
                            <a:srgbClr val="FF0000"/>
                          </a:solidFill>
                          <a:latin typeface="+mn-lt"/>
                          <a:ea typeface="Cambria"/>
                          <a:cs typeface="Calibri"/>
                        </a:rPr>
                        <a:t>[SC]</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a:solidFill>
                          <a:srgbClr val="FF0000"/>
                        </a:solidFill>
                        <a:latin typeface="+mn-lt"/>
                        <a:ea typeface="Cambria"/>
                        <a:cs typeface="Calibri"/>
                      </a:endParaRPr>
                    </a:p>
                  </a:txBody>
                  <a:tcPr anchor="ctr"/>
                </a:tc>
                <a:tc>
                  <a:txBody>
                    <a:bodyPr/>
                    <a:lstStyle/>
                    <a:p>
                      <a:pPr algn="ctr"/>
                      <a:r>
                        <a:rPr lang="en-US" sz="1400">
                          <a:solidFill>
                            <a:srgbClr val="FF0000"/>
                          </a:solidFill>
                          <a:latin typeface="+mn-lt"/>
                          <a:ea typeface="Cambria"/>
                          <a:cs typeface="Calibri"/>
                        </a:rPr>
                        <a:t>X</a:t>
                      </a:r>
                    </a:p>
                  </a:txBody>
                  <a:tcPr anchor="ctr"/>
                </a:tc>
                <a:extLst>
                  <a:ext uri="{0D108BD9-81ED-4DB2-BD59-A6C34878D82A}">
                    <a16:rowId xmlns:a16="http://schemas.microsoft.com/office/drawing/2014/main" val="4059576485"/>
                  </a:ext>
                </a:extLst>
              </a:tr>
              <a:tr h="5058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a:solidFill>
                            <a:schemeClr val="tx1"/>
                          </a:solidFill>
                          <a:latin typeface="+mn-lt"/>
                          <a:ea typeface="Cambria"/>
                          <a:cs typeface="Calibri"/>
                        </a:rPr>
                        <a:t>Gap Closure Plan(s)</a:t>
                      </a:r>
                      <a:endParaRPr lang="en-US" sz="1050" strike="noStrike">
                        <a:solidFill>
                          <a:srgbClr val="FF0000"/>
                        </a:solidFill>
                        <a:latin typeface="+mn-lt"/>
                        <a:ea typeface="Cambri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kern="1200" baseline="0">
                          <a:solidFill>
                            <a:schemeClr val="tx1"/>
                          </a:solidFill>
                          <a:latin typeface="+mn-lt"/>
                          <a:ea typeface="Cambria"/>
                          <a:cs typeface="Calibri"/>
                        </a:rPr>
                        <a:t>Barrier Removal Actions Requested</a:t>
                      </a:r>
                    </a:p>
                  </a:txBody>
                  <a:tcPr anchor="ctr"/>
                </a:tc>
                <a:tc>
                  <a:txBody>
                    <a:bodyPr/>
                    <a:lstStyle/>
                    <a:p>
                      <a:pPr algn="ctr"/>
                      <a:r>
                        <a:rPr lang="en-US" sz="1400">
                          <a:solidFill>
                            <a:srgbClr val="FF0000"/>
                          </a:solidFill>
                          <a:latin typeface="+mn-lt"/>
                          <a:ea typeface="Cambria"/>
                          <a:cs typeface="Calibri"/>
                        </a:rPr>
                        <a:t>[SC]</a:t>
                      </a:r>
                    </a:p>
                  </a:txBody>
                  <a:tcPr anchor="ctr"/>
                </a:tc>
                <a:tc>
                  <a:txBody>
                    <a:bodyPr/>
                    <a:lstStyle/>
                    <a:p>
                      <a:pPr algn="ctr"/>
                      <a:r>
                        <a:rPr lang="en-US" sz="1400">
                          <a:solidFill>
                            <a:srgbClr val="FF0000"/>
                          </a:solidFill>
                          <a:latin typeface="+mn-lt"/>
                          <a:ea typeface="Cambria"/>
                          <a:cs typeface="Calibri"/>
                        </a:rPr>
                        <a:t>X</a:t>
                      </a:r>
                    </a:p>
                  </a:txBody>
                  <a:tcPr anchor="ctr"/>
                </a:tc>
                <a:extLst>
                  <a:ext uri="{0D108BD9-81ED-4DB2-BD59-A6C34878D82A}">
                    <a16:rowId xmlns:a16="http://schemas.microsoft.com/office/drawing/2014/main" val="2703054005"/>
                  </a:ext>
                </a:extLst>
              </a:tr>
              <a:tr h="392755">
                <a:tc>
                  <a:txBody>
                    <a:bodyPr/>
                    <a:lstStyle/>
                    <a:p>
                      <a:pPr marL="0" marR="0" lvl="0" indent="0" algn="l" rtl="0" eaLnBrk="1" fontAlgn="auto" latinLnBrk="0" hangingPunct="1">
                        <a:lnSpc>
                          <a:spcPct val="100000"/>
                        </a:lnSpc>
                        <a:spcBef>
                          <a:spcPts val="0"/>
                        </a:spcBef>
                        <a:spcAft>
                          <a:spcPts val="0"/>
                        </a:spcAft>
                        <a:buClrTx/>
                        <a:buSzTx/>
                        <a:buFontTx/>
                        <a:buNone/>
                      </a:pPr>
                      <a:r>
                        <a:rPr lang="en-US" sz="1400">
                          <a:latin typeface="+mn-lt"/>
                          <a:ea typeface="Cambria" panose="02040503050406030204" pitchFamily="18" charset="0"/>
                          <a:cs typeface="Calibri" panose="020F0502020204030204" pitchFamily="34" charset="0"/>
                        </a:rPr>
                        <a:t>Next Steps</a:t>
                      </a:r>
                    </a:p>
                  </a:txBody>
                  <a:tcPr anchor="ct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a:solidFill>
                            <a:srgbClr val="FF0000"/>
                          </a:solidFill>
                          <a:latin typeface="+mn-lt"/>
                          <a:ea typeface="Cambria"/>
                          <a:cs typeface="Calibri"/>
                        </a:rPr>
                        <a:t>[SC]</a:t>
                      </a:r>
                    </a:p>
                  </a:txBody>
                  <a:tcPr anchor="ctr"/>
                </a:tc>
                <a:tc>
                  <a:txBody>
                    <a:bodyPr/>
                    <a:lstStyle/>
                    <a:p>
                      <a:pPr algn="ctr"/>
                      <a:r>
                        <a:rPr lang="en-US" sz="1400">
                          <a:solidFill>
                            <a:srgbClr val="FF0000"/>
                          </a:solidFill>
                          <a:latin typeface="+mn-lt"/>
                          <a:ea typeface="Cambria"/>
                          <a:cs typeface="Calibri"/>
                        </a:rPr>
                        <a:t>X</a:t>
                      </a:r>
                    </a:p>
                  </a:txBody>
                  <a:tcPr anchor="ctr"/>
                </a:tc>
                <a:extLst>
                  <a:ext uri="{0D108BD9-81ED-4DB2-BD59-A6C34878D82A}">
                    <a16:rowId xmlns:a16="http://schemas.microsoft.com/office/drawing/2014/main" val="1901743273"/>
                  </a:ext>
                </a:extLst>
              </a:tr>
              <a:tr h="392755">
                <a:tc>
                  <a:txBody>
                    <a:bodyPr/>
                    <a:lstStyle/>
                    <a:p>
                      <a:pPr marL="0" marR="0" lvl="0" indent="0" algn="l" rtl="0" eaLnBrk="1" fontAlgn="auto" latinLnBrk="0" hangingPunct="1">
                        <a:lnSpc>
                          <a:spcPct val="100000"/>
                        </a:lnSpc>
                        <a:spcBef>
                          <a:spcPts val="0"/>
                        </a:spcBef>
                        <a:spcAft>
                          <a:spcPts val="0"/>
                        </a:spcAft>
                        <a:buClrTx/>
                        <a:buSzTx/>
                        <a:buFontTx/>
                        <a:buNone/>
                      </a:pPr>
                      <a:r>
                        <a:rPr lang="en-US" sz="1400">
                          <a:latin typeface="+mn-lt"/>
                          <a:ea typeface="Cambria"/>
                          <a:cs typeface="Calibri"/>
                        </a:rPr>
                        <a:t>Closing Comments </a:t>
                      </a:r>
                      <a:endParaRPr lang="en-US" sz="1400">
                        <a:latin typeface="+mn-lt"/>
                        <a:ea typeface="Cambria" panose="02040503050406030204" pitchFamily="18" charset="0"/>
                        <a:cs typeface="Calibri" panose="020F0502020204030204" pitchFamily="34" charset="0"/>
                      </a:endParaRPr>
                    </a:p>
                  </a:txBody>
                  <a:tcPr anchor="ctr"/>
                </a:tc>
                <a:tc>
                  <a:txBody>
                    <a:bodyPr/>
                    <a:lstStyle/>
                    <a:p>
                      <a:pPr algn="ctr"/>
                      <a:r>
                        <a:rPr lang="en-US" sz="1400">
                          <a:latin typeface="+mn-lt"/>
                          <a:ea typeface="Cambria"/>
                          <a:cs typeface="Calibri"/>
                        </a:rPr>
                        <a:t>VCNO </a:t>
                      </a:r>
                      <a:endParaRPr lang="en-US" sz="1400">
                        <a:latin typeface="+mn-lt"/>
                        <a:ea typeface="Cambria" panose="02040503050406030204" pitchFamily="18" charset="0"/>
                        <a:cs typeface="Calibri" panose="020F0502020204030204" pitchFamily="34" charset="0"/>
                      </a:endParaRPr>
                    </a:p>
                  </a:txBody>
                  <a:tcPr anchor="ctr"/>
                </a:tc>
                <a:tc>
                  <a:txBody>
                    <a:bodyPr/>
                    <a:lstStyle/>
                    <a:p>
                      <a:pPr algn="ctr"/>
                      <a:r>
                        <a:rPr lang="en-US" sz="1400" dirty="0">
                          <a:solidFill>
                            <a:srgbClr val="FF0000"/>
                          </a:solidFill>
                          <a:latin typeface="+mn-lt"/>
                          <a:ea typeface="Cambria"/>
                          <a:cs typeface="Calibri"/>
                        </a:rPr>
                        <a:t>X</a:t>
                      </a:r>
                    </a:p>
                  </a:txBody>
                  <a:tcPr anchor="ctr"/>
                </a:tc>
                <a:extLst>
                  <a:ext uri="{0D108BD9-81ED-4DB2-BD59-A6C34878D82A}">
                    <a16:rowId xmlns:a16="http://schemas.microsoft.com/office/drawing/2014/main" val="2617179829"/>
                  </a:ext>
                </a:extLst>
              </a:tr>
            </a:tbl>
          </a:graphicData>
        </a:graphic>
      </p:graphicFrame>
    </p:spTree>
    <p:extLst>
      <p:ext uri="{BB962C8B-B14F-4D97-AF65-F5344CB8AC3E}">
        <p14:creationId xmlns:p14="http://schemas.microsoft.com/office/powerpoint/2010/main" val="29151255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158E6-7229-40E3-6B0F-FD4497AC2B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56E1F39-416E-B0BF-E71D-6108BC9E333C}"/>
              </a:ext>
            </a:extLst>
          </p:cNvPr>
          <p:cNvSpPr>
            <a:spLocks noGrp="1"/>
          </p:cNvSpPr>
          <p:nvPr>
            <p:ph type="title"/>
          </p:nvPr>
        </p:nvSpPr>
        <p:spPr>
          <a:xfrm>
            <a:off x="2167340" y="182881"/>
            <a:ext cx="7835900" cy="460705"/>
          </a:xfrm>
        </p:spPr>
        <p:txBody>
          <a:bodyPr/>
          <a:lstStyle/>
          <a:p>
            <a:r>
              <a:rPr lang="en-US"/>
              <a:t>Previously Assigned Actions</a:t>
            </a:r>
          </a:p>
        </p:txBody>
      </p:sp>
      <p:graphicFrame>
        <p:nvGraphicFramePr>
          <p:cNvPr id="7" name="Table 6">
            <a:extLst>
              <a:ext uri="{FF2B5EF4-FFF2-40B4-BE49-F238E27FC236}">
                <a16:creationId xmlns:a16="http://schemas.microsoft.com/office/drawing/2014/main" id="{05512301-77BB-D7E5-C561-54E49410EE01}"/>
              </a:ext>
            </a:extLst>
          </p:cNvPr>
          <p:cNvGraphicFramePr>
            <a:graphicFrameLocks noGrp="1"/>
          </p:cNvGraphicFramePr>
          <p:nvPr>
            <p:extLst>
              <p:ext uri="{D42A27DB-BD31-4B8C-83A1-F6EECF244321}">
                <p14:modId xmlns:p14="http://schemas.microsoft.com/office/powerpoint/2010/main" val="474535412"/>
              </p:ext>
            </p:extLst>
          </p:nvPr>
        </p:nvGraphicFramePr>
        <p:xfrm>
          <a:off x="328509" y="713558"/>
          <a:ext cx="11707547" cy="1158240"/>
        </p:xfrm>
        <a:graphic>
          <a:graphicData uri="http://schemas.openxmlformats.org/drawingml/2006/table">
            <a:tbl>
              <a:tblPr firstRow="1" bandRow="1">
                <a:tableStyleId>{5C22544A-7EE6-4342-B048-85BDC9FD1C3A}</a:tableStyleId>
              </a:tblPr>
              <a:tblGrid>
                <a:gridCol w="1155622">
                  <a:extLst>
                    <a:ext uri="{9D8B030D-6E8A-4147-A177-3AD203B41FA5}">
                      <a16:colId xmlns:a16="http://schemas.microsoft.com/office/drawing/2014/main" val="4013474577"/>
                    </a:ext>
                  </a:extLst>
                </a:gridCol>
                <a:gridCol w="1450455">
                  <a:extLst>
                    <a:ext uri="{9D8B030D-6E8A-4147-A177-3AD203B41FA5}">
                      <a16:colId xmlns:a16="http://schemas.microsoft.com/office/drawing/2014/main" val="1176931587"/>
                    </a:ext>
                  </a:extLst>
                </a:gridCol>
                <a:gridCol w="2466753">
                  <a:extLst>
                    <a:ext uri="{9D8B030D-6E8A-4147-A177-3AD203B41FA5}">
                      <a16:colId xmlns:a16="http://schemas.microsoft.com/office/drawing/2014/main" val="3973598811"/>
                    </a:ext>
                  </a:extLst>
                </a:gridCol>
                <a:gridCol w="2028637">
                  <a:extLst>
                    <a:ext uri="{9D8B030D-6E8A-4147-A177-3AD203B41FA5}">
                      <a16:colId xmlns:a16="http://schemas.microsoft.com/office/drawing/2014/main" val="2187772644"/>
                    </a:ext>
                  </a:extLst>
                </a:gridCol>
                <a:gridCol w="1254677">
                  <a:extLst>
                    <a:ext uri="{9D8B030D-6E8A-4147-A177-3AD203B41FA5}">
                      <a16:colId xmlns:a16="http://schemas.microsoft.com/office/drawing/2014/main" val="3626678104"/>
                    </a:ext>
                  </a:extLst>
                </a:gridCol>
                <a:gridCol w="1074187">
                  <a:extLst>
                    <a:ext uri="{9D8B030D-6E8A-4147-A177-3AD203B41FA5}">
                      <a16:colId xmlns:a16="http://schemas.microsoft.com/office/drawing/2014/main" val="3771055087"/>
                    </a:ext>
                  </a:extLst>
                </a:gridCol>
                <a:gridCol w="894983">
                  <a:extLst>
                    <a:ext uri="{9D8B030D-6E8A-4147-A177-3AD203B41FA5}">
                      <a16:colId xmlns:a16="http://schemas.microsoft.com/office/drawing/2014/main" val="20004"/>
                    </a:ext>
                  </a:extLst>
                </a:gridCol>
                <a:gridCol w="1382233">
                  <a:extLst>
                    <a:ext uri="{9D8B030D-6E8A-4147-A177-3AD203B41FA5}">
                      <a16:colId xmlns:a16="http://schemas.microsoft.com/office/drawing/2014/main" val="144432423"/>
                    </a:ext>
                  </a:extLst>
                </a:gridCol>
              </a:tblGrid>
              <a:tr h="370840">
                <a:tc>
                  <a:txBody>
                    <a:bodyPr/>
                    <a:lstStyle/>
                    <a:p>
                      <a:pPr marL="0" lvl="0" algn="ctr">
                        <a:buNone/>
                      </a:pPr>
                      <a:r>
                        <a:rPr lang="en-US" sz="1200" b="1" kern="1200">
                          <a:solidFill>
                            <a:schemeClr val="bg1"/>
                          </a:solidFill>
                          <a:latin typeface="+mn-lt"/>
                          <a:ea typeface="+mn-ea"/>
                          <a:cs typeface="+mn-cs"/>
                        </a:rPr>
                        <a:t>Forum #</a:t>
                      </a:r>
                    </a:p>
                  </a:txBody>
                  <a:tcPr anchor="ctr">
                    <a:solidFill>
                      <a:schemeClr val="accent1"/>
                    </a:solidFill>
                  </a:tcPr>
                </a:tc>
                <a:tc>
                  <a:txBody>
                    <a:bodyPr/>
                    <a:lstStyle/>
                    <a:p>
                      <a:pPr marL="0" algn="ctr" defTabSz="914400" rtl="0" eaLnBrk="1" latinLnBrk="0" hangingPunct="1"/>
                      <a:r>
                        <a:rPr lang="en-US" sz="1200" b="1" kern="1200">
                          <a:solidFill>
                            <a:schemeClr val="bg1"/>
                          </a:solidFill>
                          <a:latin typeface="+mn-lt"/>
                          <a:ea typeface="+mn-ea"/>
                          <a:cs typeface="+mn-cs"/>
                        </a:rPr>
                        <a:t>ETMS2 Task #</a:t>
                      </a:r>
                    </a:p>
                  </a:txBody>
                  <a:tcPr anchor="ctr">
                    <a:solidFill>
                      <a:schemeClr val="accent1"/>
                    </a:solidFill>
                  </a:tcPr>
                </a:tc>
                <a:tc>
                  <a:txBody>
                    <a:bodyPr/>
                    <a:lstStyle/>
                    <a:p>
                      <a:pPr marL="0" algn="ctr" defTabSz="914400" rtl="0" eaLnBrk="1" latinLnBrk="0" hangingPunct="1"/>
                      <a:r>
                        <a:rPr lang="en-US" sz="1200" b="1" kern="1200">
                          <a:solidFill>
                            <a:schemeClr val="bg1"/>
                          </a:solidFill>
                          <a:latin typeface="+mn-lt"/>
                          <a:ea typeface="+mn-ea"/>
                          <a:cs typeface="+mn-cs"/>
                        </a:rPr>
                        <a:t>Action Item</a:t>
                      </a: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a:solidFill>
                            <a:schemeClr val="bg1"/>
                          </a:solidFill>
                          <a:latin typeface="+mn-lt"/>
                          <a:ea typeface="+mn-ea"/>
                          <a:cs typeface="+mn-cs"/>
                        </a:rPr>
                        <a:t>OPR</a:t>
                      </a:r>
                    </a:p>
                  </a:txBody>
                  <a:tcPr anchor="ctr">
                    <a:solidFill>
                      <a:schemeClr val="accent1"/>
                    </a:solidFill>
                  </a:tcPr>
                </a:tc>
                <a:tc>
                  <a:txBody>
                    <a:bodyPr/>
                    <a:lstStyle/>
                    <a:p>
                      <a:pPr marL="0" algn="ctr" defTabSz="914400" rtl="0" eaLnBrk="1" latinLnBrk="0" hangingPunct="1"/>
                      <a:r>
                        <a:rPr lang="en-US" sz="1200" b="1" kern="1200">
                          <a:solidFill>
                            <a:schemeClr val="bg1"/>
                          </a:solidFill>
                          <a:latin typeface="+mn-lt"/>
                          <a:ea typeface="+mn-ea"/>
                          <a:cs typeface="+mn-cs"/>
                        </a:rPr>
                        <a:t>Date Assigned</a:t>
                      </a:r>
                    </a:p>
                  </a:txBody>
                  <a:tcPr anchor="ctr">
                    <a:solidFill>
                      <a:schemeClr val="accent1"/>
                    </a:solidFill>
                  </a:tcPr>
                </a:tc>
                <a:tc>
                  <a:txBody>
                    <a:bodyPr/>
                    <a:lstStyle/>
                    <a:p>
                      <a:pPr marL="0" algn="ctr" defTabSz="914400" rtl="0" eaLnBrk="1" latinLnBrk="0" hangingPunct="1"/>
                      <a:r>
                        <a:rPr lang="en-US" sz="1200" b="1" kern="1200">
                          <a:solidFill>
                            <a:schemeClr val="bg1"/>
                          </a:solidFill>
                          <a:latin typeface="+mn-lt"/>
                          <a:ea typeface="+mn-ea"/>
                          <a:cs typeface="+mn-cs"/>
                        </a:rPr>
                        <a:t>Due Date</a:t>
                      </a:r>
                    </a:p>
                  </a:txBody>
                  <a:tcPr anchor="ctr">
                    <a:solidFill>
                      <a:schemeClr val="accent1"/>
                    </a:solidFill>
                  </a:tcPr>
                </a:tc>
                <a:tc>
                  <a:txBody>
                    <a:bodyPr/>
                    <a:lstStyle/>
                    <a:p>
                      <a:pPr marL="0" algn="ctr" defTabSz="914400" rtl="0" eaLnBrk="1" latinLnBrk="0" hangingPunct="1"/>
                      <a:r>
                        <a:rPr lang="en-US" sz="1200" b="1" kern="1200">
                          <a:solidFill>
                            <a:schemeClr val="bg1"/>
                          </a:solidFill>
                          <a:latin typeface="+mn-lt"/>
                          <a:ea typeface="+mn-ea"/>
                          <a:cs typeface="+mn-cs"/>
                        </a:rPr>
                        <a:t>Status</a:t>
                      </a:r>
                    </a:p>
                  </a:txBody>
                  <a:tcPr anchor="ctr">
                    <a:solidFill>
                      <a:schemeClr val="accent1"/>
                    </a:solidFill>
                  </a:tcPr>
                </a:tc>
                <a:tc>
                  <a:txBody>
                    <a:bodyPr/>
                    <a:lstStyle/>
                    <a:p>
                      <a:pPr marL="0" algn="ctr" defTabSz="914400" rtl="0" eaLnBrk="1" latinLnBrk="0" hangingPunct="1"/>
                      <a:r>
                        <a:rPr lang="en-US" sz="1200" b="1" kern="1200">
                          <a:solidFill>
                            <a:schemeClr val="bg1"/>
                          </a:solidFill>
                          <a:latin typeface="+mn-lt"/>
                          <a:ea typeface="+mn-ea"/>
                          <a:cs typeface="+mn-cs"/>
                        </a:rPr>
                        <a:t>Action Reference</a:t>
                      </a:r>
                    </a:p>
                  </a:txBody>
                  <a:tcPr anchor="ctr">
                    <a:solidFill>
                      <a:schemeClr val="accent1"/>
                    </a:solidFill>
                  </a:tcPr>
                </a:tc>
                <a:extLst>
                  <a:ext uri="{0D108BD9-81ED-4DB2-BD59-A6C34878D82A}">
                    <a16:rowId xmlns:a16="http://schemas.microsoft.com/office/drawing/2014/main" val="2324909243"/>
                  </a:ext>
                </a:extLst>
              </a:tr>
              <a:tr h="37084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baseline="0">
                          <a:solidFill>
                            <a:srgbClr val="FF0000"/>
                          </a:solidFill>
                          <a:latin typeface="+mn-lt"/>
                          <a:ea typeface="+mn-ea"/>
                          <a:cs typeface="+mn-cs"/>
                        </a:rPr>
                        <a:t>[# X]</a:t>
                      </a:r>
                    </a:p>
                    <a:p>
                      <a:pPr lvl="0">
                        <a:buNone/>
                      </a:pPr>
                      <a:endParaRPr lang="en-US" sz="1200">
                        <a:solidFill>
                          <a:srgbClr val="FF0000"/>
                        </a:solidFill>
                      </a:endParaRPr>
                    </a:p>
                  </a:txBody>
                  <a:tcPr/>
                </a:tc>
                <a:tc>
                  <a:txBody>
                    <a:bodyPr/>
                    <a:lstStyle/>
                    <a:p>
                      <a:pPr marL="0" algn="l" defTabSz="914377" rtl="0" eaLnBrk="1" latinLnBrk="0" hangingPunct="1"/>
                      <a:r>
                        <a:rPr lang="en-US" sz="1000" kern="1200" baseline="0">
                          <a:solidFill>
                            <a:srgbClr val="FF0000"/>
                          </a:solidFill>
                          <a:latin typeface="+mn-lt"/>
                          <a:ea typeface="+mn-ea"/>
                          <a:cs typeface="+mn-cs"/>
                        </a:rPr>
                        <a:t>[DON-XXXXXX-XXXX]</a:t>
                      </a:r>
                    </a:p>
                  </a:txBody>
                  <a:tcPr/>
                </a:tc>
                <a:tc>
                  <a:txBody>
                    <a:bodyPr/>
                    <a:lstStyle/>
                    <a:p>
                      <a:pPr marL="0" algn="l" defTabSz="914377" rtl="0" eaLnBrk="1" latinLnBrk="0" hangingPunct="1"/>
                      <a:r>
                        <a:rPr lang="en-US" sz="1000" kern="1200" baseline="0">
                          <a:solidFill>
                            <a:srgbClr val="FF0000"/>
                          </a:solidFill>
                          <a:latin typeface="+mn-lt"/>
                          <a:ea typeface="+mn-ea"/>
                          <a:cs typeface="+mn-cs"/>
                        </a:rPr>
                        <a:t>[action item from previous P2P Forums]</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baseline="0">
                          <a:solidFill>
                            <a:srgbClr val="FF0000"/>
                          </a:solidFill>
                          <a:latin typeface="+mn-lt"/>
                          <a:ea typeface="+mn-ea"/>
                          <a:cs typeface="+mn-cs"/>
                        </a:rPr>
                        <a:t>[individual/ organization responsible for completing the action item]</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US" sz="1000" kern="1200" baseline="0">
                        <a:solidFill>
                          <a:srgbClr val="FF0000"/>
                        </a:solidFill>
                        <a:latin typeface="+mn-lt"/>
                        <a:ea typeface="+mn-ea"/>
                        <a:cs typeface="+mn-cs"/>
                      </a:endParaRP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baseline="0">
                          <a:solidFill>
                            <a:srgbClr val="FF0000"/>
                          </a:solidFill>
                          <a:latin typeface="+mn-lt"/>
                          <a:ea typeface="+mn-ea"/>
                          <a:cs typeface="+mn-cs"/>
                        </a:rPr>
                        <a:t>[date action was assigned]</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baseline="0">
                          <a:solidFill>
                            <a:srgbClr val="FF0000"/>
                          </a:solidFill>
                          <a:latin typeface="+mn-lt"/>
                          <a:ea typeface="+mn-ea"/>
                          <a:cs typeface="+mn-cs"/>
                        </a:rPr>
                        <a:t>[date action is due]</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baseline="0">
                          <a:solidFill>
                            <a:srgbClr val="FF0000"/>
                          </a:solidFill>
                          <a:latin typeface="+mn-lt"/>
                          <a:ea typeface="+mn-ea"/>
                          <a:cs typeface="+mn-cs"/>
                        </a:rPr>
                        <a:t>[action taken; in-progress; closed]</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kern="1200" baseline="0">
                          <a:solidFill>
                            <a:srgbClr val="FF0000"/>
                          </a:solidFill>
                          <a:latin typeface="+mn-lt"/>
                          <a:ea typeface="+mn-ea"/>
                          <a:cs typeface="+mn-cs"/>
                        </a:rPr>
                        <a:t>[reference to evidence (slide number, email, etc.]</a:t>
                      </a:r>
                    </a:p>
                  </a:txBody>
                  <a:tcPr/>
                </a:tc>
                <a:extLst>
                  <a:ext uri="{0D108BD9-81ED-4DB2-BD59-A6C34878D82A}">
                    <a16:rowId xmlns:a16="http://schemas.microsoft.com/office/drawing/2014/main" val="3908396739"/>
                  </a:ext>
                </a:extLst>
              </a:tr>
            </a:tbl>
          </a:graphicData>
        </a:graphic>
      </p:graphicFrame>
      <p:sp>
        <p:nvSpPr>
          <p:cNvPr id="4" name="Rectangle 3">
            <a:extLst>
              <a:ext uri="{FF2B5EF4-FFF2-40B4-BE49-F238E27FC236}">
                <a16:creationId xmlns:a16="http://schemas.microsoft.com/office/drawing/2014/main" id="{DF0C1195-2546-2DF7-66D3-EA2A4C173F05}"/>
              </a:ext>
            </a:extLst>
          </p:cNvPr>
          <p:cNvSpPr/>
          <p:nvPr/>
        </p:nvSpPr>
        <p:spPr>
          <a:xfrm>
            <a:off x="328509" y="2030376"/>
            <a:ext cx="7832279" cy="1398624"/>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i="1">
                <a:solidFill>
                  <a:schemeClr val="tx1"/>
                </a:solidFill>
              </a:rPr>
              <a:t>This slide does not need to be briefed but should be included. You are expected to address previously assigned actions within the brief. </a:t>
            </a:r>
          </a:p>
          <a:p>
            <a:endParaRPr lang="en-US" sz="1200" i="1">
              <a:solidFill>
                <a:schemeClr val="tx1"/>
              </a:solidFill>
            </a:endParaRPr>
          </a:p>
          <a:p>
            <a:r>
              <a:rPr lang="en-US" sz="1200" i="1">
                <a:solidFill>
                  <a:schemeClr val="tx1"/>
                </a:solidFill>
              </a:rPr>
              <a:t>As the presenter moves through the slides, when they reach a slide with an action item text box, they say something like: “</a:t>
            </a:r>
            <a:r>
              <a:rPr lang="en-US" sz="1200">
                <a:solidFill>
                  <a:schemeClr val="tx1"/>
                </a:solidFill>
              </a:rPr>
              <a:t>VCNO, as you recall, at the last forum on [Date], we were tasked with [briefly describe the task related to the current slide’s topic]. You can see the details of that action item in the text box on the right. </a:t>
            </a:r>
            <a:endParaRPr lang="en-US" sz="1200" i="1">
              <a:solidFill>
                <a:schemeClr val="tx1"/>
              </a:solidFill>
            </a:endParaRPr>
          </a:p>
        </p:txBody>
      </p:sp>
    </p:spTree>
    <p:extLst>
      <p:ext uri="{BB962C8B-B14F-4D97-AF65-F5344CB8AC3E}">
        <p14:creationId xmlns:p14="http://schemas.microsoft.com/office/powerpoint/2010/main" val="178604918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90253-7A90-3169-6D81-FEC27B0D2C7A}"/>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DFEC261-426D-A25D-12DF-4BDC043C9540}"/>
              </a:ext>
            </a:extLst>
          </p:cNvPr>
          <p:cNvSpPr/>
          <p:nvPr/>
        </p:nvSpPr>
        <p:spPr>
          <a:xfrm>
            <a:off x="0" y="0"/>
            <a:ext cx="4313718" cy="3548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2A63382A-E983-DADC-4EB8-ED39B98DABCE}"/>
              </a:ext>
            </a:extLst>
          </p:cNvPr>
          <p:cNvSpPr txBox="1"/>
          <p:nvPr/>
        </p:nvSpPr>
        <p:spPr>
          <a:xfrm>
            <a:off x="51780" y="16321"/>
            <a:ext cx="4219237"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a:solidFill>
                  <a:prstClr val="white"/>
                </a:solidFill>
                <a:latin typeface="Calibri" panose="020F0502020204030204"/>
              </a:rPr>
              <a:t>Project Title</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9" name="Table 8">
            <a:extLst>
              <a:ext uri="{FF2B5EF4-FFF2-40B4-BE49-F238E27FC236}">
                <a16:creationId xmlns:a16="http://schemas.microsoft.com/office/drawing/2014/main" id="{36D92D5B-0CD9-0D0F-DEC5-155CB246F539}"/>
              </a:ext>
            </a:extLst>
          </p:cNvPr>
          <p:cNvGraphicFramePr>
            <a:graphicFrameLocks noGrp="1"/>
          </p:cNvGraphicFramePr>
          <p:nvPr>
            <p:extLst>
              <p:ext uri="{D42A27DB-BD31-4B8C-83A1-F6EECF244321}">
                <p14:modId xmlns:p14="http://schemas.microsoft.com/office/powerpoint/2010/main" val="3580177241"/>
              </p:ext>
            </p:extLst>
          </p:nvPr>
        </p:nvGraphicFramePr>
        <p:xfrm>
          <a:off x="5894" y="2663835"/>
          <a:ext cx="4319273" cy="3124310"/>
        </p:xfrm>
        <a:graphic>
          <a:graphicData uri="http://schemas.openxmlformats.org/drawingml/2006/table">
            <a:tbl>
              <a:tblPr firstRow="1" bandRow="1">
                <a:tableStyleId>{5C22544A-7EE6-4342-B048-85BDC9FD1C3A}</a:tableStyleId>
              </a:tblPr>
              <a:tblGrid>
                <a:gridCol w="4319273">
                  <a:extLst>
                    <a:ext uri="{9D8B030D-6E8A-4147-A177-3AD203B41FA5}">
                      <a16:colId xmlns:a16="http://schemas.microsoft.com/office/drawing/2014/main" val="817123787"/>
                    </a:ext>
                  </a:extLst>
                </a:gridCol>
              </a:tblGrid>
              <a:tr h="267039">
                <a:tc>
                  <a:txBody>
                    <a:bodyPr/>
                    <a:lstStyle/>
                    <a:p>
                      <a:r>
                        <a:rPr lang="en-US" sz="1200" b="0">
                          <a:solidFill>
                            <a:schemeClr val="bg1"/>
                          </a:solidFill>
                        </a:rPr>
                        <a:t>C2</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4134128925"/>
                  </a:ext>
                </a:extLst>
              </a:tr>
              <a:tr h="2017631">
                <a:tc>
                  <a:txBody>
                    <a:bodyPr/>
                    <a:lstStyle/>
                    <a:p>
                      <a:pPr marL="0" indent="0">
                        <a:buFont typeface="Arial" panose="020B0604020202020204" pitchFamily="34" charset="0"/>
                        <a:buNone/>
                      </a:pPr>
                      <a:r>
                        <a:rPr lang="en-US" sz="1000" b="1">
                          <a:solidFill>
                            <a:schemeClr val="tx1"/>
                          </a:solidFill>
                        </a:rPr>
                        <a:t>Supported Commander: </a:t>
                      </a:r>
                      <a:r>
                        <a:rPr lang="en-US" sz="1000" b="0" i="1">
                          <a:solidFill>
                            <a:srgbClr val="002060"/>
                          </a:solidFill>
                        </a:rPr>
                        <a:t>Name</a:t>
                      </a:r>
                      <a:endParaRPr lang="en-US" sz="1000" b="1">
                        <a:solidFill>
                          <a:srgbClr val="002060"/>
                        </a:solidFill>
                      </a:endParaRPr>
                    </a:p>
                    <a:p>
                      <a:pPr marL="0" indent="0">
                        <a:buFont typeface="Arial" panose="020B0604020202020204" pitchFamily="34" charset="0"/>
                        <a:buNone/>
                      </a:pPr>
                      <a:r>
                        <a:rPr lang="en-US" sz="1000" b="1">
                          <a:solidFill>
                            <a:schemeClr val="tx1"/>
                          </a:solidFill>
                        </a:rPr>
                        <a:t>Lead Action Officer: </a:t>
                      </a:r>
                      <a:r>
                        <a:rPr lang="en-US" sz="1000" b="0" i="1">
                          <a:solidFill>
                            <a:srgbClr val="002060"/>
                          </a:solidFill>
                        </a:rPr>
                        <a:t>Name</a:t>
                      </a:r>
                      <a:endParaRPr lang="en-US" sz="1000" b="0">
                        <a:solidFill>
                          <a:srgbClr val="002060"/>
                        </a:solidFill>
                      </a:endParaRPr>
                    </a:p>
                    <a:p>
                      <a:pPr marL="0" indent="0">
                        <a:buFont typeface="Arial" panose="020B0604020202020204" pitchFamily="34" charset="0"/>
                        <a:buNone/>
                      </a:pPr>
                      <a:r>
                        <a:rPr lang="en-US" sz="1000" b="1">
                          <a:solidFill>
                            <a:schemeClr val="tx1"/>
                          </a:solidFill>
                        </a:rPr>
                        <a:t>Supporting Commanders: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a:solidFill>
                            <a:schemeClr val="bg1">
                              <a:lumMod val="50000"/>
                            </a:schemeClr>
                          </a:solidFill>
                        </a:rPr>
                        <a:t>A </a:t>
                      </a:r>
                      <a:r>
                        <a:rPr lang="en-US" sz="1000" i="1" u="sng">
                          <a:solidFill>
                            <a:schemeClr val="bg1">
                              <a:lumMod val="50000"/>
                            </a:schemeClr>
                          </a:solidFill>
                        </a:rPr>
                        <a:t>supporting commander</a:t>
                      </a:r>
                      <a:r>
                        <a:rPr lang="en-US" sz="1000" i="1">
                          <a:solidFill>
                            <a:schemeClr val="bg1">
                              <a:lumMod val="50000"/>
                            </a:schemeClr>
                          </a:solidFill>
                        </a:rPr>
                        <a:t> is one that is </a:t>
                      </a:r>
                      <a:r>
                        <a:rPr lang="en-US" sz="1000" i="1" u="sng">
                          <a:solidFill>
                            <a:schemeClr val="bg1">
                              <a:lumMod val="50000"/>
                            </a:schemeClr>
                          </a:solidFill>
                        </a:rPr>
                        <a:t>responsible and accountable</a:t>
                      </a:r>
                      <a:r>
                        <a:rPr lang="en-US" sz="1000" i="1">
                          <a:solidFill>
                            <a:schemeClr val="bg1">
                              <a:lumMod val="50000"/>
                            </a:schemeClr>
                          </a:solidFill>
                        </a:rPr>
                        <a:t> for delivering something as part of the gap closure plan. </a:t>
                      </a:r>
                    </a:p>
                    <a:p>
                      <a:pPr marL="171450" indent="-171450">
                        <a:buFont typeface="Arial" panose="020B0604020202020204" pitchFamily="34" charset="0"/>
                        <a:buChar char="•"/>
                      </a:pPr>
                      <a:r>
                        <a:rPr lang="en-US" sz="1000" i="1">
                          <a:solidFill>
                            <a:srgbClr val="002060"/>
                          </a:solidFill>
                        </a:rPr>
                        <a:t>Command (Name</a:t>
                      </a:r>
                      <a:r>
                        <a:rPr lang="en-US" sz="1000" i="1" baseline="0">
                          <a:solidFill>
                            <a:srgbClr val="002060"/>
                          </a:solidFill>
                        </a:rPr>
                        <a:t> of </a:t>
                      </a:r>
                      <a:r>
                        <a:rPr lang="en-US" sz="1000" i="1">
                          <a:solidFill>
                            <a:srgbClr val="002060"/>
                          </a:solidFill>
                        </a:rPr>
                        <a:t>FLAG/SES; O6/GS15)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a:solidFill>
                            <a:srgbClr val="002060"/>
                          </a:solidFill>
                        </a:rPr>
                        <a:t>Command (Name of FLAG/SES; O6/GS15)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a:solidFill>
                            <a:schemeClr val="bg1">
                              <a:lumMod val="50000"/>
                            </a:schemeClr>
                          </a:solidFill>
                        </a:rPr>
                        <a:t>…</a:t>
                      </a:r>
                    </a:p>
                    <a:p>
                      <a:pPr marL="0" indent="0">
                        <a:buFont typeface="Arial" panose="020B0604020202020204" pitchFamily="34" charset="0"/>
                        <a:buNone/>
                      </a:pPr>
                      <a:r>
                        <a:rPr lang="en-US" sz="1000" b="1">
                          <a:solidFill>
                            <a:schemeClr val="tx1"/>
                          </a:solidFill>
                        </a:rPr>
                        <a:t>Stakeholders: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a:solidFill>
                            <a:schemeClr val="bg1">
                              <a:lumMod val="50000"/>
                            </a:schemeClr>
                          </a:solidFill>
                        </a:rPr>
                        <a:t>A </a:t>
                      </a:r>
                      <a:r>
                        <a:rPr lang="en-US" sz="1000" i="1" u="sng">
                          <a:solidFill>
                            <a:schemeClr val="bg1">
                              <a:lumMod val="50000"/>
                            </a:schemeClr>
                          </a:solidFill>
                        </a:rPr>
                        <a:t>stakeholder</a:t>
                      </a:r>
                      <a:r>
                        <a:rPr lang="en-US" sz="1000" i="1">
                          <a:solidFill>
                            <a:schemeClr val="bg1">
                              <a:lumMod val="50000"/>
                            </a:schemeClr>
                          </a:solidFill>
                        </a:rPr>
                        <a:t> is a commander that is </a:t>
                      </a:r>
                      <a:r>
                        <a:rPr lang="en-US" sz="1000" i="1" u="sng">
                          <a:solidFill>
                            <a:schemeClr val="bg1">
                              <a:lumMod val="50000"/>
                            </a:schemeClr>
                          </a:solidFill>
                        </a:rPr>
                        <a:t>interested in </a:t>
                      </a:r>
                      <a:r>
                        <a:rPr lang="en-US" sz="1000" i="1">
                          <a:solidFill>
                            <a:schemeClr val="bg1">
                              <a:lumMod val="50000"/>
                            </a:schemeClr>
                          </a:solidFill>
                        </a:rPr>
                        <a:t>the objective/effort but is not directly responsible for delivering something in the gap closure plan</a:t>
                      </a:r>
                      <a:r>
                        <a:rPr lang="en-US" sz="1000" i="1" baseline="0">
                          <a:solidFill>
                            <a:schemeClr val="bg1">
                              <a:lumMod val="50000"/>
                            </a:schemeClr>
                          </a:solidFill>
                        </a:rPr>
                        <a:t> and whose approval is </a:t>
                      </a:r>
                      <a:r>
                        <a:rPr lang="en-US" sz="1000" b="1" i="1" baseline="0">
                          <a:solidFill>
                            <a:schemeClr val="bg1">
                              <a:lumMod val="50000"/>
                            </a:schemeClr>
                          </a:solidFill>
                        </a:rPr>
                        <a:t>NOT</a:t>
                      </a:r>
                      <a:r>
                        <a:rPr lang="en-US" sz="1000" i="1" baseline="0">
                          <a:solidFill>
                            <a:schemeClr val="bg1">
                              <a:lumMod val="50000"/>
                            </a:schemeClr>
                          </a:solidFill>
                        </a:rPr>
                        <a:t> required when chartering</a:t>
                      </a:r>
                      <a:endParaRPr lang="en-US" sz="1000" b="1" i="1">
                        <a:solidFill>
                          <a:schemeClr val="bg1">
                            <a:lumMod val="50000"/>
                          </a:schemeClr>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a:solidFill>
                            <a:schemeClr val="tx1"/>
                          </a:solidFill>
                        </a:rPr>
                        <a:t>Command (Name of FLAG/SES; O6/GS15)</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732620826"/>
                  </a:ext>
                </a:extLst>
              </a:tr>
              <a:tr h="267039">
                <a:tc>
                  <a:txBody>
                    <a:bodyPr/>
                    <a:lstStyle/>
                    <a:p>
                      <a:pPr marL="0" indent="0">
                        <a:buFont typeface="Arial" panose="020B0604020202020204" pitchFamily="34" charset="0"/>
                        <a:buNone/>
                      </a:pPr>
                      <a:r>
                        <a:rPr lang="en-US" sz="1200" b="0" kern="1200">
                          <a:solidFill>
                            <a:schemeClr val="bg1"/>
                          </a:solidFill>
                          <a:latin typeface="+mn-lt"/>
                          <a:ea typeface="+mn-ea"/>
                          <a:cs typeface="+mn-cs"/>
                        </a:rPr>
                        <a:t>Alignment with</a:t>
                      </a:r>
                      <a:r>
                        <a:rPr lang="en-US" sz="1200" b="0" kern="1200" baseline="0">
                          <a:solidFill>
                            <a:schemeClr val="bg1"/>
                          </a:solidFill>
                          <a:latin typeface="+mn-lt"/>
                          <a:ea typeface="+mn-ea"/>
                          <a:cs typeface="+mn-cs"/>
                        </a:rPr>
                        <a:t> </a:t>
                      </a:r>
                      <a:r>
                        <a:rPr lang="en-US" sz="1200" b="0" kern="1200">
                          <a:solidFill>
                            <a:schemeClr val="bg1"/>
                          </a:solidFill>
                          <a:latin typeface="+mn-lt"/>
                          <a:ea typeface="+mn-ea"/>
                          <a:cs typeface="+mn-cs"/>
                        </a:rPr>
                        <a:t>Related Efforts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957804587"/>
                  </a:ext>
                </a:extLst>
              </a:tr>
              <a:tr h="503030">
                <a:tc>
                  <a:txBody>
                    <a:bodyPr/>
                    <a:lstStyle/>
                    <a:p>
                      <a:r>
                        <a:rPr lang="en-US" sz="1000" i="1">
                          <a:solidFill>
                            <a:schemeClr val="bg1">
                              <a:lumMod val="50000"/>
                            </a:schemeClr>
                          </a:solidFill>
                        </a:rPr>
                        <a:t>Identify efforts that are supporting this project or supported by it.</a:t>
                      </a:r>
                      <a:r>
                        <a:rPr lang="en-US" sz="1000" i="1" baseline="0">
                          <a:solidFill>
                            <a:schemeClr val="bg1">
                              <a:lumMod val="50000"/>
                            </a:schemeClr>
                          </a:solidFill>
                        </a:rPr>
                        <a:t> </a:t>
                      </a:r>
                      <a:r>
                        <a:rPr lang="en-US" sz="1000" i="1">
                          <a:solidFill>
                            <a:schemeClr val="bg1">
                              <a:lumMod val="50000"/>
                            </a:schemeClr>
                          </a:solidFill>
                        </a:rPr>
                        <a:t>Identify related governance (e.g., NIF, P2P, NSS, Secretariat, non-Navy, etc.)</a:t>
                      </a:r>
                      <a:endParaRPr lang="en-US" sz="1000" b="0" i="1">
                        <a:solidFill>
                          <a:schemeClr val="bg1">
                            <a:lumMod val="5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91358548"/>
                  </a:ext>
                </a:extLst>
              </a:tr>
            </a:tbl>
          </a:graphicData>
        </a:graphic>
      </p:graphicFrame>
      <p:graphicFrame>
        <p:nvGraphicFramePr>
          <p:cNvPr id="19" name="Table 18">
            <a:extLst>
              <a:ext uri="{FF2B5EF4-FFF2-40B4-BE49-F238E27FC236}">
                <a16:creationId xmlns:a16="http://schemas.microsoft.com/office/drawing/2014/main" id="{026F915A-EEB4-9CDA-7ABE-2702BA53428F}"/>
              </a:ext>
            </a:extLst>
          </p:cNvPr>
          <p:cNvGraphicFramePr>
            <a:graphicFrameLocks noGrp="1"/>
          </p:cNvGraphicFramePr>
          <p:nvPr>
            <p:extLst>
              <p:ext uri="{D42A27DB-BD31-4B8C-83A1-F6EECF244321}">
                <p14:modId xmlns:p14="http://schemas.microsoft.com/office/powerpoint/2010/main" val="1983709822"/>
              </p:ext>
            </p:extLst>
          </p:nvPr>
        </p:nvGraphicFramePr>
        <p:xfrm>
          <a:off x="-1298" y="360582"/>
          <a:ext cx="4311078" cy="1438390"/>
        </p:xfrm>
        <a:graphic>
          <a:graphicData uri="http://schemas.openxmlformats.org/drawingml/2006/table">
            <a:tbl>
              <a:tblPr firstRow="1" bandRow="1">
                <a:tableStyleId>{5C22544A-7EE6-4342-B048-85BDC9FD1C3A}</a:tableStyleId>
              </a:tblPr>
              <a:tblGrid>
                <a:gridCol w="4311078">
                  <a:extLst>
                    <a:ext uri="{9D8B030D-6E8A-4147-A177-3AD203B41FA5}">
                      <a16:colId xmlns:a16="http://schemas.microsoft.com/office/drawing/2014/main" val="2160080225"/>
                    </a:ext>
                  </a:extLst>
                </a:gridCol>
              </a:tblGrid>
              <a:tr h="261732">
                <a:tc>
                  <a:txBody>
                    <a:bodyPr/>
                    <a:lstStyle/>
                    <a:p>
                      <a:r>
                        <a:rPr lang="en-US" sz="1200" b="0">
                          <a:solidFill>
                            <a:schemeClr val="bg1"/>
                          </a:solidFill>
                        </a:rPr>
                        <a:t>Problem Statement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1164070">
                <a:tc>
                  <a:txBody>
                    <a:bodyPr/>
                    <a:lstStyle/>
                    <a:p>
                      <a:pPr algn="l"/>
                      <a:r>
                        <a:rPr lang="en-US" sz="1000" i="1">
                          <a:solidFill>
                            <a:srgbClr val="FF0000"/>
                          </a:solidFill>
                        </a:rPr>
                        <a:t>A clear and concise description of the performance gap that needs to be closed.</a:t>
                      </a:r>
                    </a:p>
                    <a:p>
                      <a:pPr algn="l"/>
                      <a:endParaRPr lang="en-US" sz="1000" i="1">
                        <a:solidFill>
                          <a:srgbClr val="FF0000"/>
                        </a:solidFill>
                      </a:endParaRPr>
                    </a:p>
                    <a:p>
                      <a:pPr algn="l"/>
                      <a:r>
                        <a:rPr lang="en-US" sz="1000" b="1" i="0">
                          <a:solidFill>
                            <a:schemeClr val="tx1"/>
                          </a:solidFill>
                        </a:rPr>
                        <a:t>Measure of Performance: </a:t>
                      </a:r>
                      <a:r>
                        <a:rPr lang="en-US" sz="1000" b="0" i="0">
                          <a:solidFill>
                            <a:schemeClr val="tx1"/>
                          </a:solidFill>
                        </a:rPr>
                        <a:t>[</a:t>
                      </a:r>
                      <a:r>
                        <a:rPr lang="en-US" sz="1000" b="0" i="1">
                          <a:solidFill>
                            <a:schemeClr val="tx1"/>
                          </a:solidFill>
                        </a:rPr>
                        <a:t>T1 Outcome Metric</a:t>
                      </a:r>
                      <a:r>
                        <a:rPr lang="en-US" sz="1000" b="0" i="0">
                          <a:solidFill>
                            <a:schemeClr val="tx1"/>
                          </a:solidFill>
                        </a:rPr>
                        <a:t>]</a:t>
                      </a:r>
                    </a:p>
                    <a:p>
                      <a:pPr marL="457189" lvl="1" indent="0" algn="l">
                        <a:buFont typeface="Arial" panose="020B0604020202020204" pitchFamily="34" charset="0"/>
                        <a:buNone/>
                      </a:pPr>
                      <a:r>
                        <a:rPr lang="en-US" sz="1000" b="1" i="0">
                          <a:solidFill>
                            <a:schemeClr val="tx1"/>
                          </a:solidFill>
                        </a:rPr>
                        <a:t>  Target: </a:t>
                      </a:r>
                      <a:r>
                        <a:rPr lang="en-US" sz="1000" b="0" i="0">
                          <a:solidFill>
                            <a:schemeClr val="tx1"/>
                          </a:solidFill>
                        </a:rPr>
                        <a:t>XX</a:t>
                      </a:r>
                    </a:p>
                    <a:p>
                      <a:pPr marL="457189" lvl="1" indent="0" algn="l">
                        <a:buFont typeface="Arial" panose="020B0604020202020204" pitchFamily="34" charset="0"/>
                        <a:buNone/>
                      </a:pPr>
                      <a:r>
                        <a:rPr lang="en-US" sz="1000" b="1" i="0" u="sng">
                          <a:solidFill>
                            <a:schemeClr val="tx1"/>
                          </a:solidFill>
                        </a:rPr>
                        <a:t>- Actual: </a:t>
                      </a:r>
                      <a:r>
                        <a:rPr lang="en-US" sz="1000" b="0" i="0" u="sng">
                          <a:solidFill>
                            <a:schemeClr val="tx1"/>
                          </a:solidFill>
                        </a:rPr>
                        <a:t>YY</a:t>
                      </a:r>
                    </a:p>
                    <a:p>
                      <a:pPr marL="457189" lvl="1" indent="0" algn="l">
                        <a:buFont typeface="Arial" panose="020B0604020202020204" pitchFamily="34" charset="0"/>
                        <a:buNone/>
                      </a:pPr>
                      <a:r>
                        <a:rPr lang="en-US" sz="1000" b="1" i="0">
                          <a:solidFill>
                            <a:schemeClr val="tx1"/>
                          </a:solidFill>
                        </a:rPr>
                        <a:t>  Gap: </a:t>
                      </a:r>
                      <a:r>
                        <a:rPr lang="en-US" sz="1000" b="0" i="0">
                          <a:solidFill>
                            <a:schemeClr val="tx1"/>
                          </a:solidFill>
                        </a:rPr>
                        <a:t>ZZ</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951990550"/>
                  </a:ext>
                </a:extLst>
              </a:tr>
            </a:tbl>
          </a:graphicData>
        </a:graphic>
      </p:graphicFrame>
      <p:graphicFrame>
        <p:nvGraphicFramePr>
          <p:cNvPr id="49" name="Table 48">
            <a:extLst>
              <a:ext uri="{FF2B5EF4-FFF2-40B4-BE49-F238E27FC236}">
                <a16:creationId xmlns:a16="http://schemas.microsoft.com/office/drawing/2014/main" id="{0444D3F3-8F49-BE13-B4D7-1E2E38E3E860}"/>
              </a:ext>
            </a:extLst>
          </p:cNvPr>
          <p:cNvGraphicFramePr>
            <a:graphicFrameLocks noGrp="1"/>
          </p:cNvGraphicFramePr>
          <p:nvPr>
            <p:extLst>
              <p:ext uri="{D42A27DB-BD31-4B8C-83A1-F6EECF244321}">
                <p14:modId xmlns:p14="http://schemas.microsoft.com/office/powerpoint/2010/main" val="2374593539"/>
              </p:ext>
            </p:extLst>
          </p:nvPr>
        </p:nvGraphicFramePr>
        <p:xfrm>
          <a:off x="5467" y="1800082"/>
          <a:ext cx="4311076" cy="868349"/>
        </p:xfrm>
        <a:graphic>
          <a:graphicData uri="http://schemas.openxmlformats.org/drawingml/2006/table">
            <a:tbl>
              <a:tblPr firstRow="1" bandRow="1">
                <a:tableStyleId>{5C22544A-7EE6-4342-B048-85BDC9FD1C3A}</a:tableStyleId>
              </a:tblPr>
              <a:tblGrid>
                <a:gridCol w="4311076">
                  <a:extLst>
                    <a:ext uri="{9D8B030D-6E8A-4147-A177-3AD203B41FA5}">
                      <a16:colId xmlns:a16="http://schemas.microsoft.com/office/drawing/2014/main" val="2160080225"/>
                    </a:ext>
                  </a:extLst>
                </a:gridCol>
              </a:tblGrid>
              <a:tr h="232446">
                <a:tc>
                  <a:txBody>
                    <a:bodyPr/>
                    <a:lstStyle/>
                    <a:p>
                      <a:r>
                        <a:rPr lang="en-US" sz="1200" b="0">
                          <a:solidFill>
                            <a:schemeClr val="bg1"/>
                          </a:solidFill>
                        </a:rPr>
                        <a:t>Scope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594029">
                <a:tc>
                  <a:txBody>
                    <a:bodyPr/>
                    <a:lstStyle/>
                    <a:p>
                      <a:pPr marL="0" marR="0" lvl="0" indent="0" algn="l" defTabSz="114300" rtl="0" eaLnBrk="1" fontAlgn="auto" latinLnBrk="0" hangingPunct="1">
                        <a:lnSpc>
                          <a:spcPct val="100000"/>
                        </a:lnSpc>
                        <a:spcBef>
                          <a:spcPts val="0"/>
                        </a:spcBef>
                        <a:spcAft>
                          <a:spcPts val="0"/>
                        </a:spcAft>
                        <a:buClrTx/>
                        <a:buSzTx/>
                        <a:buFontTx/>
                        <a:buNone/>
                        <a:tabLst/>
                        <a:defRPr/>
                      </a:pPr>
                      <a:r>
                        <a:rPr lang="en-US" sz="1000" i="1">
                          <a:solidFill>
                            <a:schemeClr val="bg1">
                              <a:lumMod val="50000"/>
                            </a:schemeClr>
                          </a:solidFill>
                        </a:rPr>
                        <a:t>A description of how the current effort is scoped down or focused.</a:t>
                      </a:r>
                    </a:p>
                    <a:p>
                      <a:pPr marL="171450" marR="0" lvl="0" indent="-171450" algn="l" defTabSz="1143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0">
                          <a:solidFill>
                            <a:schemeClr val="tx1"/>
                          </a:solidFill>
                        </a:rPr>
                        <a:t>Included:</a:t>
                      </a:r>
                    </a:p>
                    <a:p>
                      <a:pPr marL="171450" marR="0" lvl="0" indent="-171450" algn="l" defTabSz="1143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0">
                          <a:solidFill>
                            <a:schemeClr val="tx1"/>
                          </a:solidFill>
                        </a:rPr>
                        <a:t>Excluded:</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951990550"/>
                  </a:ext>
                </a:extLst>
              </a:tr>
            </a:tbl>
          </a:graphicData>
        </a:graphic>
      </p:graphicFrame>
      <p:graphicFrame>
        <p:nvGraphicFramePr>
          <p:cNvPr id="24" name="Table 23">
            <a:extLst>
              <a:ext uri="{FF2B5EF4-FFF2-40B4-BE49-F238E27FC236}">
                <a16:creationId xmlns:a16="http://schemas.microsoft.com/office/drawing/2014/main" id="{3E7A94F3-764C-4AC7-6DA3-FF6D47397C0D}"/>
              </a:ext>
            </a:extLst>
          </p:cNvPr>
          <p:cNvGraphicFramePr>
            <a:graphicFrameLocks noGrp="1"/>
          </p:cNvGraphicFramePr>
          <p:nvPr>
            <p:extLst>
              <p:ext uri="{D42A27DB-BD31-4B8C-83A1-F6EECF244321}">
                <p14:modId xmlns:p14="http://schemas.microsoft.com/office/powerpoint/2010/main" val="99232002"/>
              </p:ext>
            </p:extLst>
          </p:nvPr>
        </p:nvGraphicFramePr>
        <p:xfrm>
          <a:off x="4433453" y="200746"/>
          <a:ext cx="7706767" cy="1188720"/>
        </p:xfrm>
        <a:graphic>
          <a:graphicData uri="http://schemas.openxmlformats.org/drawingml/2006/table">
            <a:tbl>
              <a:tblPr firstRow="1" bandRow="1">
                <a:tableStyleId>{5C22544A-7EE6-4342-B048-85BDC9FD1C3A}</a:tableStyleId>
              </a:tblPr>
              <a:tblGrid>
                <a:gridCol w="7706767">
                  <a:extLst>
                    <a:ext uri="{9D8B030D-6E8A-4147-A177-3AD203B41FA5}">
                      <a16:colId xmlns:a16="http://schemas.microsoft.com/office/drawing/2014/main" val="2160080225"/>
                    </a:ext>
                  </a:extLst>
                </a:gridCol>
              </a:tblGrid>
              <a:tr h="206801">
                <a:tc>
                  <a:txBody>
                    <a:bodyPr/>
                    <a:lstStyle/>
                    <a:p>
                      <a:r>
                        <a:rPr lang="en-US" sz="1200" b="0">
                          <a:solidFill>
                            <a:schemeClr val="bg1"/>
                          </a:solidFill>
                        </a:rPr>
                        <a:t>North Star (</a:t>
                      </a:r>
                      <a:r>
                        <a:rPr lang="en-US" sz="1200" b="0" i="1">
                          <a:solidFill>
                            <a:schemeClr val="bg1"/>
                          </a:solidFill>
                        </a:rPr>
                        <a:t>date</a:t>
                      </a:r>
                      <a:r>
                        <a:rPr lang="en-US" sz="1200" b="0" i="0">
                          <a:solidFill>
                            <a:schemeClr val="bg1"/>
                          </a:solidFill>
                        </a:rPr>
                        <a:t>)</a:t>
                      </a:r>
                      <a:endParaRPr lang="en-US" sz="1200" b="0">
                        <a:solidFill>
                          <a:schemeClr val="bg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868066">
                <a:tc>
                  <a:txBody>
                    <a:bodyPr/>
                    <a:lstStyle/>
                    <a:p>
                      <a:pPr algn="l"/>
                      <a:r>
                        <a:rPr lang="en-US" sz="900" i="1">
                          <a:solidFill>
                            <a:schemeClr val="bg1">
                              <a:lumMod val="50000"/>
                            </a:schemeClr>
                          </a:solidFill>
                        </a:rPr>
                        <a:t>The high-level objective you are trying to achieve; an improved future state that is specific, time-bound, and measurable. Should inspire! Outcome, not activity, focused. Include metrics: How you will quantify North Star future state in terms of improvement over baseline performance, </a:t>
                      </a:r>
                      <a:r>
                        <a:rPr lang="en-US" sz="900" i="1" kern="1200">
                          <a:solidFill>
                            <a:schemeClr val="bg1">
                              <a:lumMod val="50000"/>
                            </a:schemeClr>
                          </a:solidFill>
                          <a:latin typeface="+mn-lt"/>
                          <a:ea typeface="+mn-ea"/>
                          <a:cs typeface="+mn-cs"/>
                        </a:rPr>
                        <a:t>in alignment with the Problem Statement.</a:t>
                      </a:r>
                    </a:p>
                    <a:p>
                      <a:pPr algn="l"/>
                      <a:endParaRPr lang="en-US" sz="900" i="1">
                        <a:solidFill>
                          <a:schemeClr val="bg1">
                            <a:lumMod val="50000"/>
                          </a:schemeClr>
                        </a:solidFill>
                      </a:endParaRPr>
                    </a:p>
                    <a:p>
                      <a:pPr marL="0" indent="0" algn="l">
                        <a:buFont typeface="Arial" panose="020B0604020202020204" pitchFamily="34" charset="0"/>
                        <a:buNone/>
                      </a:pPr>
                      <a:r>
                        <a:rPr lang="en-US" sz="900" b="1" i="0">
                          <a:solidFill>
                            <a:schemeClr val="tx1"/>
                          </a:solidFill>
                        </a:rPr>
                        <a:t>Measure and Target Performance (with Date): </a:t>
                      </a:r>
                      <a:r>
                        <a:rPr lang="en-US" sz="900" i="1" kern="1200">
                          <a:solidFill>
                            <a:srgbClr val="FF0000"/>
                          </a:solidFill>
                          <a:latin typeface="+mn-lt"/>
                          <a:ea typeface="+mn-ea"/>
                          <a:cs typeface="+mn-cs"/>
                        </a:rPr>
                        <a:t>Insert</a:t>
                      </a:r>
                      <a:r>
                        <a:rPr lang="en-US" sz="900" i="1">
                          <a:solidFill>
                            <a:srgbClr val="FF0000"/>
                          </a:solidFill>
                        </a:rPr>
                        <a:t> text here</a:t>
                      </a:r>
                    </a:p>
                    <a:p>
                      <a:pPr marL="0" indent="0" algn="l">
                        <a:buFont typeface="Arial" panose="020B0604020202020204" pitchFamily="34" charset="0"/>
                        <a:buNone/>
                      </a:pPr>
                      <a:endParaRPr lang="en-US" sz="900" i="1">
                        <a:solidFill>
                          <a:srgbClr val="FF0000"/>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951990550"/>
                  </a:ext>
                </a:extLst>
              </a:tr>
            </a:tbl>
          </a:graphicData>
        </a:graphic>
      </p:graphicFrame>
      <p:graphicFrame>
        <p:nvGraphicFramePr>
          <p:cNvPr id="28" name="Table 27">
            <a:extLst>
              <a:ext uri="{FF2B5EF4-FFF2-40B4-BE49-F238E27FC236}">
                <a16:creationId xmlns:a16="http://schemas.microsoft.com/office/drawing/2014/main" id="{2BFF365A-DEF5-83A9-E2DC-AE6DEC335A8B}"/>
              </a:ext>
            </a:extLst>
          </p:cNvPr>
          <p:cNvGraphicFramePr>
            <a:graphicFrameLocks noGrp="1"/>
          </p:cNvGraphicFramePr>
          <p:nvPr>
            <p:extLst>
              <p:ext uri="{D42A27DB-BD31-4B8C-83A1-F6EECF244321}">
                <p14:modId xmlns:p14="http://schemas.microsoft.com/office/powerpoint/2010/main" val="3015836298"/>
              </p:ext>
            </p:extLst>
          </p:nvPr>
        </p:nvGraphicFramePr>
        <p:xfrm>
          <a:off x="5381" y="5670569"/>
          <a:ext cx="4319787" cy="746956"/>
        </p:xfrm>
        <a:graphic>
          <a:graphicData uri="http://schemas.openxmlformats.org/drawingml/2006/table">
            <a:tbl>
              <a:tblPr firstRow="1" bandRow="1">
                <a:tableStyleId>{5C22544A-7EE6-4342-B048-85BDC9FD1C3A}</a:tableStyleId>
              </a:tblPr>
              <a:tblGrid>
                <a:gridCol w="4319787">
                  <a:extLst>
                    <a:ext uri="{9D8B030D-6E8A-4147-A177-3AD203B41FA5}">
                      <a16:colId xmlns:a16="http://schemas.microsoft.com/office/drawing/2014/main" val="2160080225"/>
                    </a:ext>
                  </a:extLst>
                </a:gridCol>
              </a:tblGrid>
              <a:tr h="281971">
                <a:tc>
                  <a:txBody>
                    <a:bodyPr/>
                    <a:lstStyle/>
                    <a:p>
                      <a:r>
                        <a:rPr lang="en-US" sz="1200" b="0">
                          <a:solidFill>
                            <a:schemeClr val="bg1"/>
                          </a:solidFill>
                        </a:rPr>
                        <a:t>Assumptions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464985">
                <a:tc>
                  <a:txBody>
                    <a:bodyPr/>
                    <a:lstStyle/>
                    <a:p>
                      <a:pPr marL="0" marR="0" lvl="0" indent="0" algn="l" defTabSz="114300" rtl="0" eaLnBrk="1" fontAlgn="auto" latinLnBrk="0" hangingPunct="1">
                        <a:lnSpc>
                          <a:spcPct val="100000"/>
                        </a:lnSpc>
                        <a:spcBef>
                          <a:spcPts val="0"/>
                        </a:spcBef>
                        <a:spcAft>
                          <a:spcPts val="0"/>
                        </a:spcAft>
                        <a:buClrTx/>
                        <a:buSzTx/>
                        <a:buFontTx/>
                        <a:buNone/>
                        <a:tabLst/>
                        <a:defRPr/>
                      </a:pPr>
                      <a:r>
                        <a:rPr lang="en-US" sz="1000" i="1">
                          <a:solidFill>
                            <a:schemeClr val="bg1">
                              <a:lumMod val="50000"/>
                            </a:schemeClr>
                          </a:solidFill>
                        </a:rPr>
                        <a:t>Sets the bounds of problem and solution space.  Can include factors related to policy, regulations, resources, talent, etc.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1990550"/>
                  </a:ext>
                </a:extLst>
              </a:tr>
            </a:tbl>
          </a:graphicData>
        </a:graphic>
      </p:graphicFrame>
      <p:graphicFrame>
        <p:nvGraphicFramePr>
          <p:cNvPr id="29" name="Table 28">
            <a:extLst>
              <a:ext uri="{FF2B5EF4-FFF2-40B4-BE49-F238E27FC236}">
                <a16:creationId xmlns:a16="http://schemas.microsoft.com/office/drawing/2014/main" id="{1EA8FC7D-0A63-1F19-2819-78D3E3B14D86}"/>
              </a:ext>
            </a:extLst>
          </p:cNvPr>
          <p:cNvGraphicFramePr>
            <a:graphicFrameLocks noGrp="1"/>
          </p:cNvGraphicFramePr>
          <p:nvPr>
            <p:extLst>
              <p:ext uri="{D42A27DB-BD31-4B8C-83A1-F6EECF244321}">
                <p14:modId xmlns:p14="http://schemas.microsoft.com/office/powerpoint/2010/main" val="2786278511"/>
              </p:ext>
            </p:extLst>
          </p:nvPr>
        </p:nvGraphicFramePr>
        <p:xfrm>
          <a:off x="8238836" y="4344736"/>
          <a:ext cx="3900696" cy="2020311"/>
        </p:xfrm>
        <a:graphic>
          <a:graphicData uri="http://schemas.openxmlformats.org/drawingml/2006/table">
            <a:tbl>
              <a:tblPr firstRow="1" bandRow="1">
                <a:tableStyleId>{5C22544A-7EE6-4342-B048-85BDC9FD1C3A}</a:tableStyleId>
              </a:tblPr>
              <a:tblGrid>
                <a:gridCol w="3900696">
                  <a:extLst>
                    <a:ext uri="{9D8B030D-6E8A-4147-A177-3AD203B41FA5}">
                      <a16:colId xmlns:a16="http://schemas.microsoft.com/office/drawing/2014/main" val="2160080225"/>
                    </a:ext>
                  </a:extLst>
                </a:gridCol>
              </a:tblGrid>
              <a:tr h="250120">
                <a:tc>
                  <a:txBody>
                    <a:bodyPr/>
                    <a:lstStyle/>
                    <a:p>
                      <a:r>
                        <a:rPr lang="en-US" sz="1200" b="0">
                          <a:solidFill>
                            <a:schemeClr val="bg1"/>
                          </a:solidFill>
                        </a:rPr>
                        <a:t>Barrier Removal / Requested Assistance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1745991">
                <a:tc>
                  <a:txBody>
                    <a:bodyPr/>
                    <a:lstStyle/>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1990550"/>
                  </a:ext>
                </a:extLst>
              </a:tr>
            </a:tbl>
          </a:graphicData>
        </a:graphic>
      </p:graphicFrame>
      <p:sp>
        <p:nvSpPr>
          <p:cNvPr id="30" name="TextBox 29">
            <a:extLst>
              <a:ext uri="{FF2B5EF4-FFF2-40B4-BE49-F238E27FC236}">
                <a16:creationId xmlns:a16="http://schemas.microsoft.com/office/drawing/2014/main" id="{EEBDF2F7-546A-0204-1A9F-77E869D23970}"/>
              </a:ext>
            </a:extLst>
          </p:cNvPr>
          <p:cNvSpPr txBox="1"/>
          <p:nvPr/>
        </p:nvSpPr>
        <p:spPr>
          <a:xfrm>
            <a:off x="3511163" y="2934205"/>
            <a:ext cx="798617" cy="553998"/>
          </a:xfrm>
          <a:prstGeom prst="rect">
            <a:avLst/>
          </a:prstGeom>
          <a:solidFill>
            <a:schemeClr val="bg2"/>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Calibri" panose="020F0502020204030204"/>
                <a:ea typeface="+mn-ea"/>
                <a:cs typeface="+mn-cs"/>
              </a:rPr>
              <a:t>Aligned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5B9BD5">
                    <a:lumMod val="50000"/>
                  </a:srgbClr>
                </a:solidFill>
                <a:effectLst/>
                <a:uLnTx/>
                <a:uFillTx/>
                <a:latin typeface="Calibri" panose="020F0502020204030204"/>
                <a:ea typeface="+mn-ea"/>
                <a:cs typeface="+mn-cs"/>
              </a:rPr>
              <a:t>Pending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FF0000"/>
                </a:solidFill>
                <a:effectLst/>
                <a:uLnTx/>
                <a:uFillTx/>
                <a:latin typeface="Calibri" panose="020F0502020204030204"/>
                <a:ea typeface="+mn-ea"/>
                <a:cs typeface="+mn-cs"/>
              </a:rPr>
              <a:t>Not Aligned</a:t>
            </a:r>
          </a:p>
        </p:txBody>
      </p:sp>
      <p:graphicFrame>
        <p:nvGraphicFramePr>
          <p:cNvPr id="33" name="Table 32">
            <a:extLst>
              <a:ext uri="{FF2B5EF4-FFF2-40B4-BE49-F238E27FC236}">
                <a16:creationId xmlns:a16="http://schemas.microsoft.com/office/drawing/2014/main" id="{EF2A6FFA-7848-9BCB-949B-845E24508942}"/>
              </a:ext>
            </a:extLst>
          </p:cNvPr>
          <p:cNvGraphicFramePr>
            <a:graphicFrameLocks noGrp="1"/>
          </p:cNvGraphicFramePr>
          <p:nvPr>
            <p:extLst>
              <p:ext uri="{D42A27DB-BD31-4B8C-83A1-F6EECF244321}">
                <p14:modId xmlns:p14="http://schemas.microsoft.com/office/powerpoint/2010/main" val="3292058441"/>
              </p:ext>
            </p:extLst>
          </p:nvPr>
        </p:nvGraphicFramePr>
        <p:xfrm>
          <a:off x="4432766" y="1640509"/>
          <a:ext cx="7706766" cy="2704224"/>
        </p:xfrm>
        <a:graphic>
          <a:graphicData uri="http://schemas.openxmlformats.org/drawingml/2006/table">
            <a:tbl>
              <a:tblPr firstRow="1" bandRow="1">
                <a:tableStyleId>{5C22544A-7EE6-4342-B048-85BDC9FD1C3A}</a:tableStyleId>
              </a:tblPr>
              <a:tblGrid>
                <a:gridCol w="7706766">
                  <a:extLst>
                    <a:ext uri="{9D8B030D-6E8A-4147-A177-3AD203B41FA5}">
                      <a16:colId xmlns:a16="http://schemas.microsoft.com/office/drawing/2014/main" val="2160080225"/>
                    </a:ext>
                  </a:extLst>
                </a:gridCol>
              </a:tblGrid>
              <a:tr h="291473">
                <a:tc>
                  <a:txBody>
                    <a:bodyPr/>
                    <a:lstStyle/>
                    <a:p>
                      <a:pPr algn="ctr"/>
                      <a:r>
                        <a:rPr lang="en-US" sz="1200" b="0">
                          <a:solidFill>
                            <a:schemeClr val="bg1"/>
                          </a:solidFill>
                        </a:rPr>
                        <a:t>Performance Measurement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2412751">
                <a:tc>
                  <a:txBody>
                    <a:bodyPr/>
                    <a:lstStyle/>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dirty="0">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dirty="0">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dirty="0">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dirty="0">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dirty="0">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dirty="0">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dirty="0">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dirty="0">
                        <a:solidFill>
                          <a:schemeClr val="bg1">
                            <a:lumMod val="5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951990550"/>
                  </a:ext>
                </a:extLst>
              </a:tr>
            </a:tbl>
          </a:graphicData>
        </a:graphic>
      </p:graphicFrame>
      <p:graphicFrame>
        <p:nvGraphicFramePr>
          <p:cNvPr id="34" name="Table 33">
            <a:extLst>
              <a:ext uri="{FF2B5EF4-FFF2-40B4-BE49-F238E27FC236}">
                <a16:creationId xmlns:a16="http://schemas.microsoft.com/office/drawing/2014/main" id="{1F82AD5E-F1CA-2108-ABA2-617227921302}"/>
              </a:ext>
            </a:extLst>
          </p:cNvPr>
          <p:cNvGraphicFramePr>
            <a:graphicFrameLocks noGrp="1"/>
          </p:cNvGraphicFramePr>
          <p:nvPr>
            <p:extLst>
              <p:ext uri="{D42A27DB-BD31-4B8C-83A1-F6EECF244321}">
                <p14:modId xmlns:p14="http://schemas.microsoft.com/office/powerpoint/2010/main" val="1007722737"/>
              </p:ext>
            </p:extLst>
          </p:nvPr>
        </p:nvGraphicFramePr>
        <p:xfrm>
          <a:off x="4432766" y="4344733"/>
          <a:ext cx="3806070" cy="2020311"/>
        </p:xfrm>
        <a:graphic>
          <a:graphicData uri="http://schemas.openxmlformats.org/drawingml/2006/table">
            <a:tbl>
              <a:tblPr firstRow="1" bandRow="1">
                <a:tableStyleId>{5C22544A-7EE6-4342-B048-85BDC9FD1C3A}</a:tableStyleId>
              </a:tblPr>
              <a:tblGrid>
                <a:gridCol w="3806070">
                  <a:extLst>
                    <a:ext uri="{9D8B030D-6E8A-4147-A177-3AD203B41FA5}">
                      <a16:colId xmlns:a16="http://schemas.microsoft.com/office/drawing/2014/main" val="2160080225"/>
                    </a:ext>
                  </a:extLst>
                </a:gridCol>
              </a:tblGrid>
              <a:tr h="275686">
                <a:tc>
                  <a:txBody>
                    <a:bodyPr/>
                    <a:lstStyle/>
                    <a:p>
                      <a:r>
                        <a:rPr lang="en-US" sz="1200" b="0">
                          <a:solidFill>
                            <a:schemeClr val="bg1"/>
                          </a:solidFill>
                        </a:rPr>
                        <a:t>Root Causes / Priority Levers</a:t>
                      </a:r>
                      <a:r>
                        <a:rPr lang="en-US" sz="1200" b="0">
                          <a:solidFill>
                            <a:schemeClr val="tx1"/>
                          </a:solidFill>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1744625">
                <a:tc>
                  <a:txBody>
                    <a:bodyPr/>
                    <a:lstStyle/>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1990550"/>
                  </a:ext>
                </a:extLst>
              </a:tr>
            </a:tbl>
          </a:graphicData>
        </a:graphic>
      </p:graphicFrame>
      <p:sp>
        <p:nvSpPr>
          <p:cNvPr id="20" name="TextBox 19">
            <a:extLst>
              <a:ext uri="{FF2B5EF4-FFF2-40B4-BE49-F238E27FC236}">
                <a16:creationId xmlns:a16="http://schemas.microsoft.com/office/drawing/2014/main" id="{3260AC71-789E-7512-816D-3A2AD3CB8BD8}"/>
              </a:ext>
            </a:extLst>
          </p:cNvPr>
          <p:cNvSpPr txBox="1"/>
          <p:nvPr/>
        </p:nvSpPr>
        <p:spPr>
          <a:xfrm>
            <a:off x="10561781" y="221935"/>
            <a:ext cx="1374841" cy="230832"/>
          </a:xfrm>
          <a:prstGeom prst="rect">
            <a:avLst/>
          </a:prstGeom>
          <a:solidFill>
            <a:schemeClr val="bg1"/>
          </a:solidFill>
          <a:ln>
            <a:noFill/>
          </a:ln>
        </p:spPr>
        <p:txBody>
          <a:bodyPr wrap="square" rtlCol="0">
            <a:spAutoFit/>
          </a:bodyPr>
          <a:lstStyle/>
          <a:p>
            <a:pPr marL="0" marR="0" lvl="0" indent="0" algn="ctr" defTabSz="1143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black"/>
                </a:solidFill>
                <a:effectLst/>
                <a:uLnTx/>
                <a:uFillTx/>
                <a:latin typeface="Calibri" panose="020F0502020204030204"/>
                <a:ea typeface="+mn-ea"/>
                <a:cs typeface="+mn-cs"/>
              </a:rPr>
              <a:t>As of: XX MONTH YEAR</a:t>
            </a:r>
          </a:p>
        </p:txBody>
      </p:sp>
      <p:graphicFrame>
        <p:nvGraphicFramePr>
          <p:cNvPr id="4" name="Table 3">
            <a:extLst>
              <a:ext uri="{FF2B5EF4-FFF2-40B4-BE49-F238E27FC236}">
                <a16:creationId xmlns:a16="http://schemas.microsoft.com/office/drawing/2014/main" id="{352977A1-C38F-654A-9E7B-1203CC905B2C}"/>
              </a:ext>
            </a:extLst>
          </p:cNvPr>
          <p:cNvGraphicFramePr>
            <a:graphicFrameLocks noGrp="1"/>
          </p:cNvGraphicFramePr>
          <p:nvPr>
            <p:extLst>
              <p:ext uri="{D42A27DB-BD31-4B8C-83A1-F6EECF244321}">
                <p14:modId xmlns:p14="http://schemas.microsoft.com/office/powerpoint/2010/main" val="369052701"/>
              </p:ext>
            </p:extLst>
          </p:nvPr>
        </p:nvGraphicFramePr>
        <p:xfrm>
          <a:off x="4513681" y="2022544"/>
          <a:ext cx="7568612" cy="1188720"/>
        </p:xfrm>
        <a:graphic>
          <a:graphicData uri="http://schemas.openxmlformats.org/drawingml/2006/table">
            <a:tbl>
              <a:tblPr firstRow="1" bandRow="1">
                <a:tableStyleId>{5C22544A-7EE6-4342-B048-85BDC9FD1C3A}</a:tableStyleId>
              </a:tblPr>
              <a:tblGrid>
                <a:gridCol w="1046375">
                  <a:extLst>
                    <a:ext uri="{9D8B030D-6E8A-4147-A177-3AD203B41FA5}">
                      <a16:colId xmlns:a16="http://schemas.microsoft.com/office/drawing/2014/main" val="4140095970"/>
                    </a:ext>
                  </a:extLst>
                </a:gridCol>
                <a:gridCol w="1791568">
                  <a:extLst>
                    <a:ext uri="{9D8B030D-6E8A-4147-A177-3AD203B41FA5}">
                      <a16:colId xmlns:a16="http://schemas.microsoft.com/office/drawing/2014/main" val="3199272579"/>
                    </a:ext>
                  </a:extLst>
                </a:gridCol>
                <a:gridCol w="1703225">
                  <a:extLst>
                    <a:ext uri="{9D8B030D-6E8A-4147-A177-3AD203B41FA5}">
                      <a16:colId xmlns:a16="http://schemas.microsoft.com/office/drawing/2014/main" val="299409110"/>
                    </a:ext>
                  </a:extLst>
                </a:gridCol>
                <a:gridCol w="1513722">
                  <a:extLst>
                    <a:ext uri="{9D8B030D-6E8A-4147-A177-3AD203B41FA5}">
                      <a16:colId xmlns:a16="http://schemas.microsoft.com/office/drawing/2014/main" val="831429158"/>
                    </a:ext>
                  </a:extLst>
                </a:gridCol>
                <a:gridCol w="1513722">
                  <a:extLst>
                    <a:ext uri="{9D8B030D-6E8A-4147-A177-3AD203B41FA5}">
                      <a16:colId xmlns:a16="http://schemas.microsoft.com/office/drawing/2014/main" val="3691126196"/>
                    </a:ext>
                  </a:extLst>
                </a:gridCol>
              </a:tblGrid>
              <a:tr h="245201">
                <a:tc>
                  <a:txBody>
                    <a:bodyPr/>
                    <a:lstStyle/>
                    <a:p>
                      <a:pPr algn="ctr"/>
                      <a:r>
                        <a:rPr lang="en-US" sz="900"/>
                        <a:t>Tier #, </a:t>
                      </a:r>
                      <a:r>
                        <a:rPr lang="en-US" sz="900" i="1"/>
                        <a:t>Driver</a:t>
                      </a:r>
                    </a:p>
                  </a:txBody>
                  <a:tcPr>
                    <a:solidFill>
                      <a:schemeClr val="tx1">
                        <a:lumMod val="65000"/>
                        <a:lumOff val="35000"/>
                      </a:schemeClr>
                    </a:solidFill>
                  </a:tcPr>
                </a:tc>
                <a:tc>
                  <a:txBody>
                    <a:bodyPr/>
                    <a:lstStyle/>
                    <a:p>
                      <a:pPr algn="ctr"/>
                      <a:r>
                        <a:rPr lang="en-US" sz="900"/>
                        <a:t>Baseline (MON YY)</a:t>
                      </a:r>
                    </a:p>
                  </a:txBody>
                  <a:tcPr>
                    <a:solidFill>
                      <a:schemeClr val="tx1">
                        <a:lumMod val="65000"/>
                        <a:lumOff val="35000"/>
                      </a:schemeClr>
                    </a:solidFill>
                  </a:tcPr>
                </a:tc>
                <a:tc>
                  <a:txBody>
                    <a:bodyPr/>
                    <a:lstStyle/>
                    <a:p>
                      <a:pPr algn="ctr"/>
                      <a:r>
                        <a:rPr lang="en-US" sz="900"/>
                        <a:t>Current Actual (MON YY or QX FY)</a:t>
                      </a:r>
                    </a:p>
                  </a:txBody>
                  <a:tcPr>
                    <a:solidFill>
                      <a:schemeClr val="tx1">
                        <a:lumMod val="65000"/>
                        <a:lumOff val="35000"/>
                      </a:schemeClr>
                    </a:solidFill>
                  </a:tcPr>
                </a:tc>
                <a:tc>
                  <a:txBody>
                    <a:bodyPr/>
                    <a:lstStyle/>
                    <a:p>
                      <a:pPr algn="ctr"/>
                      <a:r>
                        <a:rPr lang="en-US" sz="900"/>
                        <a:t>Current FY Goal</a:t>
                      </a:r>
                    </a:p>
                  </a:txBody>
                  <a:tcPr>
                    <a:solidFill>
                      <a:schemeClr val="tx1">
                        <a:lumMod val="65000"/>
                        <a:lumOff val="35000"/>
                      </a:schemeClr>
                    </a:solidFill>
                  </a:tcPr>
                </a:tc>
                <a:tc>
                  <a:txBody>
                    <a:bodyPr/>
                    <a:lstStyle/>
                    <a:p>
                      <a:pPr algn="ctr"/>
                      <a:r>
                        <a:rPr lang="en-US" sz="900"/>
                        <a:t>Overarching Goal (FYXX)</a:t>
                      </a:r>
                    </a:p>
                  </a:txBody>
                  <a:tcPr>
                    <a:solidFill>
                      <a:schemeClr val="tx1">
                        <a:lumMod val="65000"/>
                        <a:lumOff val="35000"/>
                      </a:schemeClr>
                    </a:solidFill>
                  </a:tcPr>
                </a:tc>
                <a:extLst>
                  <a:ext uri="{0D108BD9-81ED-4DB2-BD59-A6C34878D82A}">
                    <a16:rowId xmlns:a16="http://schemas.microsoft.com/office/drawing/2014/main" val="3416386693"/>
                  </a:ext>
                </a:extLst>
              </a:tr>
              <a:tr h="274320">
                <a:tc>
                  <a:txBody>
                    <a:bodyPr/>
                    <a:lstStyle/>
                    <a:p>
                      <a:pPr algn="ctr"/>
                      <a:r>
                        <a:rPr lang="en-US" sz="900" dirty="0">
                          <a:solidFill>
                            <a:srgbClr val="FF0000"/>
                          </a:solidFill>
                        </a:rPr>
                        <a:t>T#, </a:t>
                      </a:r>
                      <a:r>
                        <a:rPr lang="en-US" sz="900" i="1" dirty="0">
                          <a:solidFill>
                            <a:srgbClr val="FF0000"/>
                          </a:solidFill>
                        </a:rPr>
                        <a:t>Driver</a:t>
                      </a:r>
                    </a:p>
                  </a:txBody>
                  <a:tcPr anchor="ctr"/>
                </a:tc>
                <a:tc>
                  <a:txBody>
                    <a:bodyPr/>
                    <a:lstStyle/>
                    <a:p>
                      <a:pPr algn="ctr"/>
                      <a:r>
                        <a:rPr lang="en-US" sz="900" dirty="0">
                          <a:solidFill>
                            <a:srgbClr val="FF0000"/>
                          </a:solidFill>
                        </a:rPr>
                        <a:t>10 widgets (Jan 2024)</a:t>
                      </a:r>
                    </a:p>
                  </a:txBody>
                  <a:tcPr anchor="ct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900" dirty="0">
                          <a:solidFill>
                            <a:srgbClr val="00B050"/>
                          </a:solidFill>
                        </a:rPr>
                        <a:t>12 (Oct 2025)</a:t>
                      </a:r>
                    </a:p>
                  </a:txBody>
                  <a:tcPr anchor="ct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900">
                          <a:solidFill>
                            <a:srgbClr val="FF0000"/>
                          </a:solidFill>
                        </a:rPr>
                        <a:t>15 (FY25)</a:t>
                      </a:r>
                    </a:p>
                  </a:txBody>
                  <a:tcPr anchor="ct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900">
                          <a:solidFill>
                            <a:srgbClr val="FF0000"/>
                          </a:solidFill>
                        </a:rPr>
                        <a:t>20 (FY27)</a:t>
                      </a:r>
                    </a:p>
                  </a:txBody>
                  <a:tcPr anchor="ctr"/>
                </a:tc>
                <a:extLst>
                  <a:ext uri="{0D108BD9-81ED-4DB2-BD59-A6C34878D82A}">
                    <a16:rowId xmlns:a16="http://schemas.microsoft.com/office/drawing/2014/main" val="2118077504"/>
                  </a:ext>
                </a:extLst>
              </a:tr>
              <a:tr h="274320">
                <a:tc>
                  <a:txBody>
                    <a:bodyPr/>
                    <a:lstStyle/>
                    <a:p>
                      <a:pPr algn="ctr"/>
                      <a:r>
                        <a:rPr lang="en-US" sz="900">
                          <a:solidFill>
                            <a:srgbClr val="FF0000"/>
                          </a:solidFill>
                        </a:rPr>
                        <a:t>T#, </a:t>
                      </a:r>
                      <a:r>
                        <a:rPr lang="en-US" sz="900" i="1">
                          <a:solidFill>
                            <a:srgbClr val="FF0000"/>
                          </a:solidFill>
                        </a:rPr>
                        <a:t>Driver</a:t>
                      </a:r>
                    </a:p>
                  </a:txBody>
                  <a:tcPr anchor="ctr"/>
                </a:tc>
                <a:tc>
                  <a:txBody>
                    <a:bodyPr/>
                    <a:lstStyle/>
                    <a:p>
                      <a:pPr algn="ctr"/>
                      <a:endParaRPr lang="en-US" sz="900" dirty="0">
                        <a:solidFill>
                          <a:srgbClr val="FF0000"/>
                        </a:solidFill>
                      </a:endParaRPr>
                    </a:p>
                  </a:txBody>
                  <a:tcPr anchor="ctr"/>
                </a:tc>
                <a:tc>
                  <a:txBody>
                    <a:bodyPr/>
                    <a:lstStyle/>
                    <a:p>
                      <a:pPr algn="ctr"/>
                      <a:endParaRPr lang="en-US" sz="900" dirty="0">
                        <a:solidFill>
                          <a:srgbClr val="FF0000"/>
                        </a:solidFill>
                      </a:endParaRPr>
                    </a:p>
                  </a:txBody>
                  <a:tcPr anchor="ctr"/>
                </a:tc>
                <a:tc>
                  <a:txBody>
                    <a:bodyPr/>
                    <a:lstStyle/>
                    <a:p>
                      <a:pPr algn="ctr"/>
                      <a:endParaRPr lang="en-US" sz="900" dirty="0">
                        <a:solidFill>
                          <a:srgbClr val="FF0000"/>
                        </a:solidFill>
                      </a:endParaRPr>
                    </a:p>
                  </a:txBody>
                  <a:tcPr anchor="ctr"/>
                </a:tc>
                <a:tc>
                  <a:txBody>
                    <a:bodyPr/>
                    <a:lstStyle/>
                    <a:p>
                      <a:pPr algn="ctr"/>
                      <a:endParaRPr lang="en-US" sz="900" dirty="0">
                        <a:solidFill>
                          <a:srgbClr val="FF0000"/>
                        </a:solidFill>
                      </a:endParaRPr>
                    </a:p>
                  </a:txBody>
                  <a:tcPr anchor="ctr"/>
                </a:tc>
                <a:extLst>
                  <a:ext uri="{0D108BD9-81ED-4DB2-BD59-A6C34878D82A}">
                    <a16:rowId xmlns:a16="http://schemas.microsoft.com/office/drawing/2014/main" val="858456221"/>
                  </a:ext>
                </a:extLst>
              </a:tr>
              <a:tr h="274320">
                <a:tc>
                  <a:txBody>
                    <a:bodyPr/>
                    <a:lstStyle/>
                    <a:p>
                      <a:pPr algn="ctr"/>
                      <a:r>
                        <a:rPr lang="en-US" sz="900">
                          <a:solidFill>
                            <a:srgbClr val="FF0000"/>
                          </a:solidFill>
                        </a:rPr>
                        <a:t>T#, </a:t>
                      </a:r>
                      <a:r>
                        <a:rPr lang="en-US" sz="900" i="1">
                          <a:solidFill>
                            <a:srgbClr val="FF0000"/>
                          </a:solidFill>
                        </a:rPr>
                        <a:t>Driver</a:t>
                      </a:r>
                    </a:p>
                  </a:txBody>
                  <a:tcPr anchor="ctr"/>
                </a:tc>
                <a:tc>
                  <a:txBody>
                    <a:bodyPr/>
                    <a:lstStyle/>
                    <a:p>
                      <a:pPr algn="ctr"/>
                      <a:endParaRPr lang="en-US" sz="900">
                        <a:solidFill>
                          <a:srgbClr val="FF0000"/>
                        </a:solidFill>
                      </a:endParaRPr>
                    </a:p>
                  </a:txBody>
                  <a:tcPr anchor="ctr"/>
                </a:tc>
                <a:tc>
                  <a:txBody>
                    <a:bodyPr/>
                    <a:lstStyle/>
                    <a:p>
                      <a:pPr algn="ctr"/>
                      <a:endParaRPr lang="en-US" sz="900" dirty="0">
                        <a:solidFill>
                          <a:srgbClr val="FF0000"/>
                        </a:solidFill>
                      </a:endParaRPr>
                    </a:p>
                  </a:txBody>
                  <a:tcPr anchor="ctr"/>
                </a:tc>
                <a:tc>
                  <a:txBody>
                    <a:bodyPr/>
                    <a:lstStyle/>
                    <a:p>
                      <a:pPr algn="ctr"/>
                      <a:endParaRPr lang="en-US" sz="900" dirty="0">
                        <a:solidFill>
                          <a:srgbClr val="FF0000"/>
                        </a:solidFill>
                      </a:endParaRPr>
                    </a:p>
                  </a:txBody>
                  <a:tcPr anchor="ctr"/>
                </a:tc>
                <a:tc>
                  <a:txBody>
                    <a:bodyPr/>
                    <a:lstStyle/>
                    <a:p>
                      <a:pPr algn="ctr"/>
                      <a:endParaRPr lang="en-US" sz="900" dirty="0">
                        <a:solidFill>
                          <a:srgbClr val="FF0000"/>
                        </a:solidFill>
                      </a:endParaRPr>
                    </a:p>
                  </a:txBody>
                  <a:tcPr anchor="ctr"/>
                </a:tc>
                <a:extLst>
                  <a:ext uri="{0D108BD9-81ED-4DB2-BD59-A6C34878D82A}">
                    <a16:rowId xmlns:a16="http://schemas.microsoft.com/office/drawing/2014/main" val="3569623487"/>
                  </a:ext>
                </a:extLst>
              </a:tr>
            </a:tbl>
          </a:graphicData>
        </a:graphic>
      </p:graphicFrame>
      <p:graphicFrame>
        <p:nvGraphicFramePr>
          <p:cNvPr id="8" name="Table 7">
            <a:extLst>
              <a:ext uri="{FF2B5EF4-FFF2-40B4-BE49-F238E27FC236}">
                <a16:creationId xmlns:a16="http://schemas.microsoft.com/office/drawing/2014/main" id="{0C1F1B23-4AF4-30EE-1960-4BE17FB2F3A8}"/>
              </a:ext>
            </a:extLst>
          </p:cNvPr>
          <p:cNvGraphicFramePr>
            <a:graphicFrameLocks noGrp="1"/>
          </p:cNvGraphicFramePr>
          <p:nvPr>
            <p:extLst>
              <p:ext uri="{D42A27DB-BD31-4B8C-83A1-F6EECF244321}">
                <p14:modId xmlns:p14="http://schemas.microsoft.com/office/powerpoint/2010/main" val="2093116124"/>
              </p:ext>
            </p:extLst>
          </p:nvPr>
        </p:nvGraphicFramePr>
        <p:xfrm>
          <a:off x="4507015" y="4737796"/>
          <a:ext cx="3666394" cy="834526"/>
        </p:xfrm>
        <a:graphic>
          <a:graphicData uri="http://schemas.openxmlformats.org/drawingml/2006/table">
            <a:tbl>
              <a:tblPr firstRow="1" bandRow="1">
                <a:tableStyleId>{5C22544A-7EE6-4342-B048-85BDC9FD1C3A}</a:tableStyleId>
              </a:tblPr>
              <a:tblGrid>
                <a:gridCol w="825126">
                  <a:extLst>
                    <a:ext uri="{9D8B030D-6E8A-4147-A177-3AD203B41FA5}">
                      <a16:colId xmlns:a16="http://schemas.microsoft.com/office/drawing/2014/main" val="2806172494"/>
                    </a:ext>
                  </a:extLst>
                </a:gridCol>
                <a:gridCol w="2841268">
                  <a:extLst>
                    <a:ext uri="{9D8B030D-6E8A-4147-A177-3AD203B41FA5}">
                      <a16:colId xmlns:a16="http://schemas.microsoft.com/office/drawing/2014/main" val="967995697"/>
                    </a:ext>
                  </a:extLst>
                </a:gridCol>
              </a:tblGrid>
              <a:tr h="285886">
                <a:tc>
                  <a:txBody>
                    <a:bodyPr/>
                    <a:lstStyle/>
                    <a:p>
                      <a:pPr algn="l"/>
                      <a:r>
                        <a:rPr lang="en-US" sz="800"/>
                        <a:t>Tier #, </a:t>
                      </a:r>
                      <a:r>
                        <a:rPr lang="en-US" sz="800" i="1"/>
                        <a:t>Driver</a:t>
                      </a:r>
                    </a:p>
                  </a:txBody>
                  <a:tcPr>
                    <a:solidFill>
                      <a:schemeClr val="tx1">
                        <a:lumMod val="65000"/>
                        <a:lumOff val="35000"/>
                      </a:schemeClr>
                    </a:solidFill>
                  </a:tcPr>
                </a:tc>
                <a:tc>
                  <a:txBody>
                    <a:bodyPr/>
                    <a:lstStyle/>
                    <a:p>
                      <a:pPr algn="ctr"/>
                      <a:r>
                        <a:rPr lang="en-US" sz="800"/>
                        <a:t>Root Cause / Priority Lever</a:t>
                      </a:r>
                    </a:p>
                  </a:txBody>
                  <a:tcPr>
                    <a:solidFill>
                      <a:schemeClr val="tx1">
                        <a:lumMod val="65000"/>
                        <a:lumOff val="35000"/>
                      </a:schemeClr>
                    </a:solidFill>
                  </a:tcPr>
                </a:tc>
                <a:extLst>
                  <a:ext uri="{0D108BD9-81ED-4DB2-BD59-A6C34878D82A}">
                    <a16:rowId xmlns:a16="http://schemas.microsoft.com/office/drawing/2014/main" val="3031642586"/>
                  </a:ext>
                </a:extLst>
              </a:tr>
              <a:tr h="182880">
                <a:tc>
                  <a:txBody>
                    <a:bodyPr/>
                    <a:lstStyle/>
                    <a:p>
                      <a:pPr algn="l"/>
                      <a:r>
                        <a:rPr lang="en-US" sz="800">
                          <a:solidFill>
                            <a:srgbClr val="FF0000"/>
                          </a:solidFill>
                        </a:rPr>
                        <a:t>T#, </a:t>
                      </a:r>
                      <a:r>
                        <a:rPr lang="en-US" sz="800" i="1">
                          <a:solidFill>
                            <a:srgbClr val="FF0000"/>
                          </a:solidFill>
                        </a:rPr>
                        <a:t>Driver</a:t>
                      </a:r>
                    </a:p>
                  </a:txBody>
                  <a:tcPr/>
                </a:tc>
                <a:tc>
                  <a:txBody>
                    <a:bodyPr/>
                    <a:lstStyle/>
                    <a:p>
                      <a:r>
                        <a:rPr lang="en-US" sz="800">
                          <a:solidFill>
                            <a:srgbClr val="FF0000"/>
                          </a:solidFill>
                        </a:rPr>
                        <a:t>Summarized finding of root cause /priority lever behind driver underperformance</a:t>
                      </a:r>
                    </a:p>
                  </a:txBody>
                  <a:tcPr/>
                </a:tc>
                <a:extLst>
                  <a:ext uri="{0D108BD9-81ED-4DB2-BD59-A6C34878D82A}">
                    <a16:rowId xmlns:a16="http://schemas.microsoft.com/office/drawing/2014/main" val="916853763"/>
                  </a:ext>
                </a:extLst>
              </a:tr>
              <a:tr h="18288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800">
                          <a:solidFill>
                            <a:srgbClr val="FF0000"/>
                          </a:solidFill>
                        </a:rPr>
                        <a:t>T#, </a:t>
                      </a:r>
                      <a:r>
                        <a:rPr lang="en-US" sz="800" i="1">
                          <a:solidFill>
                            <a:srgbClr val="FF0000"/>
                          </a:solidFill>
                        </a:rPr>
                        <a:t>Driver</a:t>
                      </a:r>
                      <a:endParaRPr lang="en-US" sz="800"/>
                    </a:p>
                  </a:txBody>
                  <a:tcPr/>
                </a:tc>
                <a:tc>
                  <a:txBody>
                    <a:bodyPr/>
                    <a:lstStyle/>
                    <a:p>
                      <a:endParaRPr lang="en-US" sz="800"/>
                    </a:p>
                  </a:txBody>
                  <a:tcPr/>
                </a:tc>
                <a:extLst>
                  <a:ext uri="{0D108BD9-81ED-4DB2-BD59-A6C34878D82A}">
                    <a16:rowId xmlns:a16="http://schemas.microsoft.com/office/drawing/2014/main" val="1713741263"/>
                  </a:ext>
                </a:extLst>
              </a:tr>
            </a:tbl>
          </a:graphicData>
        </a:graphic>
      </p:graphicFrame>
      <p:graphicFrame>
        <p:nvGraphicFramePr>
          <p:cNvPr id="11" name="Table 10">
            <a:extLst>
              <a:ext uri="{FF2B5EF4-FFF2-40B4-BE49-F238E27FC236}">
                <a16:creationId xmlns:a16="http://schemas.microsoft.com/office/drawing/2014/main" id="{A633DA77-8544-1B27-6477-EAAF74A08C8C}"/>
              </a:ext>
            </a:extLst>
          </p:cNvPr>
          <p:cNvGraphicFramePr>
            <a:graphicFrameLocks noGrp="1"/>
          </p:cNvGraphicFramePr>
          <p:nvPr>
            <p:extLst>
              <p:ext uri="{D42A27DB-BD31-4B8C-83A1-F6EECF244321}">
                <p14:modId xmlns:p14="http://schemas.microsoft.com/office/powerpoint/2010/main" val="1763004215"/>
              </p:ext>
            </p:extLst>
          </p:nvPr>
        </p:nvGraphicFramePr>
        <p:xfrm>
          <a:off x="8297987" y="4762128"/>
          <a:ext cx="3666394" cy="956446"/>
        </p:xfrm>
        <a:graphic>
          <a:graphicData uri="http://schemas.openxmlformats.org/drawingml/2006/table">
            <a:tbl>
              <a:tblPr firstRow="1" bandRow="1">
                <a:tableStyleId>{5C22544A-7EE6-4342-B048-85BDC9FD1C3A}</a:tableStyleId>
              </a:tblPr>
              <a:tblGrid>
                <a:gridCol w="825126">
                  <a:extLst>
                    <a:ext uri="{9D8B030D-6E8A-4147-A177-3AD203B41FA5}">
                      <a16:colId xmlns:a16="http://schemas.microsoft.com/office/drawing/2014/main" val="2806172494"/>
                    </a:ext>
                  </a:extLst>
                </a:gridCol>
                <a:gridCol w="2841268">
                  <a:extLst>
                    <a:ext uri="{9D8B030D-6E8A-4147-A177-3AD203B41FA5}">
                      <a16:colId xmlns:a16="http://schemas.microsoft.com/office/drawing/2014/main" val="967995697"/>
                    </a:ext>
                  </a:extLst>
                </a:gridCol>
              </a:tblGrid>
              <a:tr h="285886">
                <a:tc>
                  <a:txBody>
                    <a:bodyPr/>
                    <a:lstStyle/>
                    <a:p>
                      <a:pPr algn="ctr"/>
                      <a:r>
                        <a:rPr lang="en-US" sz="800"/>
                        <a:t>Barrier ID</a:t>
                      </a:r>
                      <a:endParaRPr lang="en-US" sz="800" i="1"/>
                    </a:p>
                  </a:txBody>
                  <a:tcPr>
                    <a:solidFill>
                      <a:schemeClr val="tx1">
                        <a:lumMod val="65000"/>
                        <a:lumOff val="35000"/>
                      </a:schemeClr>
                    </a:solidFill>
                  </a:tcPr>
                </a:tc>
                <a:tc>
                  <a:txBody>
                    <a:bodyPr/>
                    <a:lstStyle/>
                    <a:p>
                      <a:pPr algn="ctr"/>
                      <a:r>
                        <a:rPr lang="en-US" sz="800"/>
                        <a:t>Request Summary</a:t>
                      </a:r>
                    </a:p>
                  </a:txBody>
                  <a:tcPr>
                    <a:solidFill>
                      <a:schemeClr val="tx1">
                        <a:lumMod val="65000"/>
                        <a:lumOff val="35000"/>
                      </a:schemeClr>
                    </a:solidFill>
                  </a:tcPr>
                </a:tc>
                <a:extLst>
                  <a:ext uri="{0D108BD9-81ED-4DB2-BD59-A6C34878D82A}">
                    <a16:rowId xmlns:a16="http://schemas.microsoft.com/office/drawing/2014/main" val="3031642586"/>
                  </a:ext>
                </a:extLst>
              </a:tr>
              <a:tr h="18288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800" kern="1200">
                          <a:solidFill>
                            <a:srgbClr val="FF0000"/>
                          </a:solidFill>
                          <a:latin typeface="+mn-lt"/>
                          <a:ea typeface="+mn-ea"/>
                          <a:cs typeface="+mn-cs"/>
                        </a:rPr>
                        <a:t>(B-YY-XX)</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US" sz="800" kern="1200">
                        <a:solidFill>
                          <a:srgbClr val="FF0000"/>
                        </a:solidFill>
                        <a:latin typeface="+mn-lt"/>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en-US" sz="800" kern="1200">
                          <a:solidFill>
                            <a:srgbClr val="FF0000"/>
                          </a:solidFill>
                          <a:latin typeface="+mn-lt"/>
                          <a:ea typeface="+mn-ea"/>
                          <a:cs typeface="+mn-cs"/>
                        </a:rPr>
                        <a:t>Ex: B-25-01</a:t>
                      </a:r>
                    </a:p>
                  </a:txBody>
                  <a:tcPr/>
                </a:tc>
                <a:tc>
                  <a:txBody>
                    <a:bodyPr/>
                    <a:lstStyle/>
                    <a:p>
                      <a:r>
                        <a:rPr lang="en-US" sz="800">
                          <a:solidFill>
                            <a:srgbClr val="FF0000"/>
                          </a:solidFill>
                        </a:rPr>
                        <a:t>Summarized request for the VCNO to remove barrier.</a:t>
                      </a:r>
                    </a:p>
                  </a:txBody>
                  <a:tcPr/>
                </a:tc>
                <a:extLst>
                  <a:ext uri="{0D108BD9-81ED-4DB2-BD59-A6C34878D82A}">
                    <a16:rowId xmlns:a16="http://schemas.microsoft.com/office/drawing/2014/main" val="916853763"/>
                  </a:ext>
                </a:extLst>
              </a:tr>
              <a:tr h="18288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800" kern="1200">
                          <a:solidFill>
                            <a:srgbClr val="FF0000"/>
                          </a:solidFill>
                          <a:latin typeface="+mn-lt"/>
                          <a:ea typeface="+mn-ea"/>
                          <a:cs typeface="+mn-cs"/>
                        </a:rPr>
                        <a:t>(B-YY-XX)</a:t>
                      </a:r>
                    </a:p>
                  </a:txBody>
                  <a:tcPr/>
                </a:tc>
                <a:tc>
                  <a:txBody>
                    <a:bodyPr/>
                    <a:lstStyle/>
                    <a:p>
                      <a:endParaRPr lang="en-US" sz="800"/>
                    </a:p>
                  </a:txBody>
                  <a:tcPr/>
                </a:tc>
                <a:extLst>
                  <a:ext uri="{0D108BD9-81ED-4DB2-BD59-A6C34878D82A}">
                    <a16:rowId xmlns:a16="http://schemas.microsoft.com/office/drawing/2014/main" val="1713741263"/>
                  </a:ext>
                </a:extLst>
              </a:tr>
            </a:tbl>
          </a:graphicData>
        </a:graphic>
      </p:graphicFrame>
      <p:sp>
        <p:nvSpPr>
          <p:cNvPr id="2" name="Rectangle 1">
            <a:extLst>
              <a:ext uri="{FF2B5EF4-FFF2-40B4-BE49-F238E27FC236}">
                <a16:creationId xmlns:a16="http://schemas.microsoft.com/office/drawing/2014/main" id="{1CB02272-BC23-7A4B-65EC-885CEB774D34}"/>
              </a:ext>
            </a:extLst>
          </p:cNvPr>
          <p:cNvSpPr/>
          <p:nvPr/>
        </p:nvSpPr>
        <p:spPr>
          <a:xfrm>
            <a:off x="9318296" y="799267"/>
            <a:ext cx="2763997" cy="79323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US" sz="1200" b="1">
                <a:solidFill>
                  <a:schemeClr val="tx1"/>
                </a:solidFill>
              </a:rPr>
              <a:t>Goal: </a:t>
            </a:r>
            <a:r>
              <a:rPr lang="en-US" sz="1200">
                <a:solidFill>
                  <a:schemeClr val="tx1"/>
                </a:solidFill>
              </a:rPr>
              <a:t>Yearly desired results.</a:t>
            </a:r>
            <a:r>
              <a:rPr lang="en-US" sz="1200" b="1">
                <a:solidFill>
                  <a:schemeClr val="tx1"/>
                </a:solidFill>
              </a:rPr>
              <a:t> </a:t>
            </a:r>
          </a:p>
          <a:p>
            <a:pPr marL="171450" indent="-171450">
              <a:buFont typeface="Arial" panose="020B0604020202020204" pitchFamily="34" charset="0"/>
              <a:buChar char="•"/>
            </a:pPr>
            <a:r>
              <a:rPr lang="en-US" sz="1200" b="1">
                <a:solidFill>
                  <a:schemeClr val="tx1"/>
                </a:solidFill>
              </a:rPr>
              <a:t>Target:  </a:t>
            </a:r>
            <a:r>
              <a:rPr lang="en-US" sz="1200">
                <a:solidFill>
                  <a:schemeClr val="tx1"/>
                </a:solidFill>
              </a:rPr>
              <a:t>Monthly or quarterly desired results that incrementally get you to your goal.</a:t>
            </a:r>
            <a:endParaRPr lang="en-US" sz="1200" b="1">
              <a:solidFill>
                <a:schemeClr val="tx1"/>
              </a:solidFill>
            </a:endParaRPr>
          </a:p>
        </p:txBody>
      </p:sp>
      <p:sp>
        <p:nvSpPr>
          <p:cNvPr id="3" name="Rectangle 2">
            <a:extLst>
              <a:ext uri="{FF2B5EF4-FFF2-40B4-BE49-F238E27FC236}">
                <a16:creationId xmlns:a16="http://schemas.microsoft.com/office/drawing/2014/main" id="{0C4CCC5F-5247-6F6F-81DA-BC59C7BD960B}"/>
              </a:ext>
            </a:extLst>
          </p:cNvPr>
          <p:cNvSpPr/>
          <p:nvPr/>
        </p:nvSpPr>
        <p:spPr>
          <a:xfrm>
            <a:off x="6558455" y="3337969"/>
            <a:ext cx="4604845" cy="880059"/>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Current Actual Column: </a:t>
            </a:r>
            <a:r>
              <a:rPr lang="en-US" sz="1200" dirty="0">
                <a:solidFill>
                  <a:schemeClr val="tx1"/>
                </a:solidFill>
              </a:rPr>
              <a:t>The color of this text should align to the Driver Tree/Bowler Chart color. If current performance is below target, color the text </a:t>
            </a:r>
            <a:r>
              <a:rPr lang="en-US" sz="1200" dirty="0">
                <a:solidFill>
                  <a:srgbClr val="FF0000"/>
                </a:solidFill>
              </a:rPr>
              <a:t>red.</a:t>
            </a:r>
            <a:r>
              <a:rPr lang="en-US" sz="1200" dirty="0">
                <a:solidFill>
                  <a:schemeClr val="tx1"/>
                </a:solidFill>
              </a:rPr>
              <a:t> Alternatively, if current performance is above target, color the text </a:t>
            </a:r>
            <a:r>
              <a:rPr lang="en-US" sz="1200" dirty="0">
                <a:solidFill>
                  <a:srgbClr val="00B050"/>
                </a:solidFill>
              </a:rPr>
              <a:t>green. </a:t>
            </a:r>
            <a:endParaRPr lang="en-US" sz="1200" b="1" dirty="0">
              <a:solidFill>
                <a:schemeClr val="tx1"/>
              </a:solidFill>
            </a:endParaRPr>
          </a:p>
        </p:txBody>
      </p:sp>
    </p:spTree>
    <p:extLst>
      <p:ext uri="{BB962C8B-B14F-4D97-AF65-F5344CB8AC3E}">
        <p14:creationId xmlns:p14="http://schemas.microsoft.com/office/powerpoint/2010/main" val="417604571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31650" y="182881"/>
            <a:ext cx="9136350" cy="460705"/>
          </a:xfrm>
        </p:spPr>
        <p:txBody>
          <a:bodyPr/>
          <a:lstStyle/>
          <a:p>
            <a:r>
              <a:rPr lang="en-US"/>
              <a:t>Driver Tree</a:t>
            </a:r>
          </a:p>
        </p:txBody>
      </p:sp>
      <p:sp>
        <p:nvSpPr>
          <p:cNvPr id="101" name="Rectangle 100"/>
          <p:cNvSpPr/>
          <p:nvPr/>
        </p:nvSpPr>
        <p:spPr bwMode="gray">
          <a:xfrm>
            <a:off x="1980150" y="1648556"/>
            <a:ext cx="1737360" cy="669414"/>
          </a:xfrm>
          <a:prstGeom prst="rect">
            <a:avLst/>
          </a:prstGeom>
          <a:solidFill>
            <a:srgbClr val="FFCCCC"/>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spcAft>
                <a:spcPts val="300"/>
              </a:spcAft>
            </a:pPr>
            <a:r>
              <a:rPr lang="en-US" sz="1100" b="1"/>
              <a:t>Outcome</a:t>
            </a:r>
          </a:p>
          <a:p>
            <a:pPr algn="ctr"/>
            <a:r>
              <a:rPr lang="en-US" sz="900" b="1" i="1"/>
              <a:t>Single Accountable Individual</a:t>
            </a:r>
          </a:p>
        </p:txBody>
      </p:sp>
      <p:sp>
        <p:nvSpPr>
          <p:cNvPr id="5" name="TextBox 4"/>
          <p:cNvSpPr txBox="1"/>
          <p:nvPr/>
        </p:nvSpPr>
        <p:spPr>
          <a:xfrm>
            <a:off x="2187045" y="748289"/>
            <a:ext cx="1323571" cy="338554"/>
          </a:xfrm>
          <a:prstGeom prst="rect">
            <a:avLst/>
          </a:prstGeom>
          <a:noFill/>
        </p:spPr>
        <p:txBody>
          <a:bodyPr wrap="square" rtlCol="0" anchor="b" anchorCtr="0">
            <a:spAutoFit/>
          </a:bodyPr>
          <a:lstStyle/>
          <a:p>
            <a:pPr algn="ctr"/>
            <a:r>
              <a:rPr lang="en-US" sz="1600" b="1">
                <a:latin typeface="+mj-lt"/>
                <a:cs typeface="Calibri" panose="020F0502020204030204" pitchFamily="34" charset="0"/>
              </a:rPr>
              <a:t>Tier 1</a:t>
            </a:r>
          </a:p>
        </p:txBody>
      </p:sp>
      <p:graphicFrame>
        <p:nvGraphicFramePr>
          <p:cNvPr id="23" name="Table 22"/>
          <p:cNvGraphicFramePr>
            <a:graphicFrameLocks noGrp="1"/>
          </p:cNvGraphicFramePr>
          <p:nvPr>
            <p:extLst>
              <p:ext uri="{D42A27DB-BD31-4B8C-83A1-F6EECF244321}">
                <p14:modId xmlns:p14="http://schemas.microsoft.com/office/powerpoint/2010/main" val="2183013216"/>
              </p:ext>
            </p:extLst>
          </p:nvPr>
        </p:nvGraphicFramePr>
        <p:xfrm>
          <a:off x="29999" y="4129365"/>
          <a:ext cx="3700017" cy="2248717"/>
        </p:xfrm>
        <a:graphic>
          <a:graphicData uri="http://schemas.openxmlformats.org/drawingml/2006/table">
            <a:tbl>
              <a:tblPr firstRow="1" bandRow="1">
                <a:tableStyleId>{5940675A-B579-460E-94D1-54222C63F5DA}</a:tableStyleId>
              </a:tblPr>
              <a:tblGrid>
                <a:gridCol w="537851">
                  <a:extLst>
                    <a:ext uri="{9D8B030D-6E8A-4147-A177-3AD203B41FA5}">
                      <a16:colId xmlns:a16="http://schemas.microsoft.com/office/drawing/2014/main" val="20000"/>
                    </a:ext>
                  </a:extLst>
                </a:gridCol>
                <a:gridCol w="3162166">
                  <a:extLst>
                    <a:ext uri="{9D8B030D-6E8A-4147-A177-3AD203B41FA5}">
                      <a16:colId xmlns:a16="http://schemas.microsoft.com/office/drawing/2014/main" val="20001"/>
                    </a:ext>
                  </a:extLst>
                </a:gridCol>
              </a:tblGrid>
              <a:tr h="214035">
                <a:tc gridSpan="2">
                  <a:txBody>
                    <a:bodyPr/>
                    <a:lstStyle/>
                    <a:p>
                      <a:r>
                        <a:rPr lang="en-US" sz="1200" b="1" dirty="0"/>
                        <a:t>Legend</a:t>
                      </a:r>
                      <a:endParaRPr lang="en-US" sz="1200" b="1" dirty="0">
                        <a:solidFill>
                          <a:srgbClr val="FF0000"/>
                        </a:solidFill>
                      </a:endParaRPr>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4">
                        <a:lumMod val="90000"/>
                      </a:schemeClr>
                    </a:solidFill>
                  </a:tcPr>
                </a:tc>
                <a:tc hMerge="1">
                  <a:txBody>
                    <a:bodyPr/>
                    <a:lstStyle/>
                    <a:p>
                      <a:endParaRPr lang="en-US" sz="7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3"/>
                  </a:ext>
                </a:extLst>
              </a:tr>
              <a:tr h="187447">
                <a:tc>
                  <a:txBody>
                    <a:bodyPr/>
                    <a:lstStyle/>
                    <a:p>
                      <a:endParaRPr lang="en-US" sz="7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FFCC"/>
                    </a:solidFill>
                  </a:tcPr>
                </a:tc>
                <a:tc>
                  <a:txBody>
                    <a:bodyPr/>
                    <a:lstStyle/>
                    <a:p>
                      <a:r>
                        <a:rPr lang="en-US" sz="800" b="1">
                          <a:solidFill>
                            <a:schemeClr val="tx1"/>
                          </a:solidFill>
                        </a:rPr>
                        <a:t>Performance is </a:t>
                      </a:r>
                      <a:r>
                        <a:rPr lang="en-US" sz="800" b="1">
                          <a:solidFill>
                            <a:srgbClr val="00B050"/>
                          </a:solidFill>
                        </a:rPr>
                        <a:t>at or above</a:t>
                      </a:r>
                      <a:r>
                        <a:rPr lang="en-US" sz="800" b="1">
                          <a:solidFill>
                            <a:schemeClr val="tx1"/>
                          </a:solidFill>
                        </a:rPr>
                        <a:t> established target</a:t>
                      </a:r>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87447">
                <a:tc>
                  <a:txBody>
                    <a:bodyPr/>
                    <a:lstStyle/>
                    <a:p>
                      <a:endParaRPr lang="en-US" sz="7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CCCC"/>
                    </a:solidFill>
                  </a:tcPr>
                </a:tc>
                <a:tc>
                  <a:txBody>
                    <a:bodyPr/>
                    <a:lstStyle/>
                    <a:p>
                      <a:r>
                        <a:rPr lang="en-US" sz="800" b="1"/>
                        <a:t>Performance is </a:t>
                      </a:r>
                      <a:r>
                        <a:rPr lang="en-US" sz="800" b="1">
                          <a:solidFill>
                            <a:srgbClr val="FF0000"/>
                          </a:solidFill>
                        </a:rPr>
                        <a:t>below</a:t>
                      </a:r>
                      <a:r>
                        <a:rPr lang="en-US" sz="800" b="1"/>
                        <a:t> established </a:t>
                      </a:r>
                      <a:r>
                        <a:rPr lang="en-US" sz="800" b="1">
                          <a:solidFill>
                            <a:schemeClr val="tx1"/>
                          </a:solidFill>
                        </a:rPr>
                        <a:t>target</a:t>
                      </a:r>
                      <a:endParaRPr lang="en-US" sz="8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2"/>
                  </a:ext>
                </a:extLst>
              </a:tr>
              <a:tr h="187447">
                <a:tc>
                  <a:txBody>
                    <a:bodyPr/>
                    <a:lstStyle/>
                    <a:p>
                      <a:endParaRPr lang="en-US" sz="7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6B932"/>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800" b="1"/>
                        <a:t>Performance </a:t>
                      </a:r>
                      <a:r>
                        <a:rPr lang="en-US" sz="800" b="1">
                          <a:solidFill>
                            <a:schemeClr val="tx1"/>
                          </a:solidFill>
                        </a:rPr>
                        <a:t>target</a:t>
                      </a:r>
                      <a:r>
                        <a:rPr lang="en-US" sz="800" b="1"/>
                        <a:t> is </a:t>
                      </a:r>
                      <a:r>
                        <a:rPr lang="en-US" sz="800" b="1">
                          <a:solidFill>
                            <a:srgbClr val="F6B932"/>
                          </a:solidFill>
                        </a:rPr>
                        <a:t>not yet</a:t>
                      </a:r>
                      <a:r>
                        <a:rPr lang="en-US" sz="800" b="1"/>
                        <a:t> established</a:t>
                      </a:r>
                      <a:endParaRPr lang="en-US" sz="800" b="0"/>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13146972"/>
                  </a:ext>
                </a:extLst>
              </a:tr>
              <a:tr h="187447">
                <a:tc>
                  <a:txBody>
                    <a:bodyPr/>
                    <a:lstStyle/>
                    <a:p>
                      <a:endParaRPr lang="en-US" sz="7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a:txBody>
                    <a:bodyPr/>
                    <a:lstStyle/>
                    <a:p>
                      <a:r>
                        <a:rPr lang="en-US" sz="800" b="1"/>
                        <a:t>New driver or performance not yet defined/measured</a:t>
                      </a:r>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79281288"/>
                  </a:ext>
                </a:extLst>
              </a:tr>
              <a:tr h="220352">
                <a:tc>
                  <a:txBody>
                    <a:bodyPr/>
                    <a:lstStyle/>
                    <a:p>
                      <a:endParaRPr lang="en-US" sz="7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t>Requires barrier removal</a:t>
                      </a:r>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32041502"/>
                  </a:ext>
                </a:extLst>
              </a:tr>
              <a:tr h="246609">
                <a:tc>
                  <a:txBody>
                    <a:bodyPr/>
                    <a:lstStyle/>
                    <a:p>
                      <a:endParaRPr lang="en-US" sz="7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t>Change</a:t>
                      </a:r>
                      <a:r>
                        <a:rPr lang="en-US" sz="800" b="1" baseline="0"/>
                        <a:t> made to driver name or definition since last forum</a:t>
                      </a:r>
                      <a:endParaRPr lang="en-US" sz="8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20013791"/>
                  </a:ext>
                </a:extLst>
              </a:tr>
              <a:tr h="198556">
                <a:tc>
                  <a:txBody>
                    <a:bodyPr/>
                    <a:lstStyle/>
                    <a:p>
                      <a:endParaRPr lang="en-US" sz="7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tx1"/>
                          </a:solidFill>
                        </a:rPr>
                        <a:t>Deleted Driver</a:t>
                      </a:r>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07388517"/>
                  </a:ext>
                </a:extLst>
              </a:tr>
              <a:tr h="198556">
                <a:tc>
                  <a:txBody>
                    <a:bodyPr/>
                    <a:lstStyle/>
                    <a:p>
                      <a:endParaRPr lang="en-US" sz="7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tx1"/>
                          </a:solidFill>
                        </a:rPr>
                        <a:t>Countervailing Metric</a:t>
                      </a:r>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11283246"/>
                  </a:ext>
                </a:extLst>
              </a:tr>
              <a:tr h="198556">
                <a:tc>
                  <a:txBody>
                    <a:bodyPr/>
                    <a:lstStyle/>
                    <a:p>
                      <a:endParaRPr lang="en-US" sz="7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tx1"/>
                          </a:solidFill>
                        </a:rPr>
                        <a:t>High Leverage Driver</a:t>
                      </a:r>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34402511"/>
                  </a:ext>
                </a:extLst>
              </a:tr>
              <a:tr h="198556">
                <a:tc>
                  <a:txBody>
                    <a:bodyPr/>
                    <a:lstStyle/>
                    <a:p>
                      <a:endParaRPr lang="en-US" sz="700" b="1"/>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tx1"/>
                          </a:solidFill>
                        </a:rPr>
                        <a:t>Bowler Chart in this brief</a:t>
                      </a:r>
                    </a:p>
                  </a:txBody>
                  <a:tcPr marT="27432" marB="2743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78375936"/>
                  </a:ext>
                </a:extLst>
              </a:tr>
            </a:tbl>
          </a:graphicData>
        </a:graphic>
      </p:graphicFrame>
      <p:sp>
        <p:nvSpPr>
          <p:cNvPr id="20" name="Rectangle 19"/>
          <p:cNvSpPr/>
          <p:nvPr/>
        </p:nvSpPr>
        <p:spPr bwMode="gray">
          <a:xfrm>
            <a:off x="5096557" y="1126723"/>
            <a:ext cx="1737360" cy="669414"/>
          </a:xfrm>
          <a:prstGeom prst="rect">
            <a:avLst/>
          </a:prstGeom>
          <a:solidFill>
            <a:srgbClr val="FFCCCC"/>
          </a:solidFill>
          <a:ln w="57150" cap="flat" cmpd="sng" algn="ctr">
            <a:solidFill>
              <a:schemeClr val="accent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spcAft>
                <a:spcPts val="300"/>
              </a:spcAft>
            </a:pPr>
            <a:r>
              <a:rPr lang="en-US" sz="1100" b="1"/>
              <a:t>Driver name</a:t>
            </a:r>
          </a:p>
          <a:p>
            <a:pPr algn="ctr"/>
            <a:r>
              <a:rPr lang="en-US" sz="900" b="1" i="1"/>
              <a:t>Single Accountable Individual</a:t>
            </a:r>
            <a:endParaRPr lang="en-US" sz="500" b="1" i="1"/>
          </a:p>
        </p:txBody>
      </p:sp>
      <p:sp>
        <p:nvSpPr>
          <p:cNvPr id="21" name="Rectangle 20"/>
          <p:cNvSpPr/>
          <p:nvPr/>
        </p:nvSpPr>
        <p:spPr bwMode="gray">
          <a:xfrm>
            <a:off x="5096557" y="2023215"/>
            <a:ext cx="1737360" cy="353943"/>
          </a:xfrm>
          <a:prstGeom prst="rect">
            <a:avLst/>
          </a:prstGeom>
          <a:solidFill>
            <a:srgbClr val="FFCCCC"/>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r>
              <a:rPr lang="en-US" sz="1100" b="1">
                <a:solidFill>
                  <a:srgbClr val="FF0000"/>
                </a:solidFill>
              </a:rPr>
              <a:t>…</a:t>
            </a:r>
            <a:endParaRPr lang="en-US" sz="800" b="1">
              <a:solidFill>
                <a:srgbClr val="FF0000"/>
              </a:solidFill>
            </a:endParaRPr>
          </a:p>
        </p:txBody>
      </p:sp>
      <p:sp>
        <p:nvSpPr>
          <p:cNvPr id="22" name="Rectangle 21"/>
          <p:cNvSpPr/>
          <p:nvPr/>
        </p:nvSpPr>
        <p:spPr bwMode="gray">
          <a:xfrm>
            <a:off x="5096557" y="2464189"/>
            <a:ext cx="1737360" cy="353943"/>
          </a:xfrm>
          <a:prstGeom prst="rect">
            <a:avLst/>
          </a:prstGeom>
          <a:solidFill>
            <a:srgbClr val="CCFFCC"/>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r>
              <a:rPr lang="en-US" sz="1100" b="1">
                <a:solidFill>
                  <a:srgbClr val="FF0000"/>
                </a:solidFill>
              </a:rPr>
              <a:t>…</a:t>
            </a:r>
            <a:endParaRPr lang="en-US" sz="800" b="1">
              <a:solidFill>
                <a:srgbClr val="FF0000"/>
              </a:solidFill>
            </a:endParaRPr>
          </a:p>
        </p:txBody>
      </p:sp>
      <p:sp>
        <p:nvSpPr>
          <p:cNvPr id="24" name="Rectangle 23"/>
          <p:cNvSpPr/>
          <p:nvPr/>
        </p:nvSpPr>
        <p:spPr bwMode="gray">
          <a:xfrm>
            <a:off x="5096557" y="3054055"/>
            <a:ext cx="1737360" cy="353943"/>
          </a:xfrm>
          <a:prstGeom prst="rect">
            <a:avLst/>
          </a:prstGeom>
          <a:solidFill>
            <a:srgbClr val="CCFFCC"/>
          </a:solidFill>
          <a:ln w="76200" cap="flat" cmpd="sng" algn="ctr">
            <a:solidFill>
              <a:srgbClr val="9148C8"/>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r>
              <a:rPr lang="en-US" sz="1100" b="1">
                <a:solidFill>
                  <a:srgbClr val="FF0000"/>
                </a:solidFill>
              </a:rPr>
              <a:t>…</a:t>
            </a:r>
            <a:endParaRPr lang="en-US" sz="800" b="1">
              <a:solidFill>
                <a:srgbClr val="FF0000"/>
              </a:solidFill>
            </a:endParaRPr>
          </a:p>
        </p:txBody>
      </p:sp>
      <p:sp>
        <p:nvSpPr>
          <p:cNvPr id="25" name="Rectangle 24"/>
          <p:cNvSpPr/>
          <p:nvPr/>
        </p:nvSpPr>
        <p:spPr bwMode="gray">
          <a:xfrm>
            <a:off x="5096557" y="3643921"/>
            <a:ext cx="1737360" cy="353943"/>
          </a:xfrm>
          <a:prstGeom prst="rect">
            <a:avLst/>
          </a:prstGeom>
          <a:solidFill>
            <a:srgbClr val="F6B932"/>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r>
              <a:rPr lang="en-US" sz="1100" b="1">
                <a:solidFill>
                  <a:srgbClr val="FF0000"/>
                </a:solidFill>
              </a:rPr>
              <a:t>…</a:t>
            </a:r>
            <a:endParaRPr lang="en-US" sz="800" b="1">
              <a:solidFill>
                <a:srgbClr val="FF0000"/>
              </a:solidFill>
            </a:endParaRPr>
          </a:p>
        </p:txBody>
      </p:sp>
      <p:sp>
        <p:nvSpPr>
          <p:cNvPr id="33" name="Rectangle 32"/>
          <p:cNvSpPr/>
          <p:nvPr/>
        </p:nvSpPr>
        <p:spPr bwMode="gray">
          <a:xfrm>
            <a:off x="8165976" y="1215207"/>
            <a:ext cx="1737360" cy="492443"/>
          </a:xfrm>
          <a:prstGeom prst="rect">
            <a:avLst/>
          </a:prstGeom>
          <a:solidFill>
            <a:srgbClr val="CCFFCC"/>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300"/>
              </a:spcAft>
              <a:buClrTx/>
              <a:buSzTx/>
              <a:buFontTx/>
              <a:buNone/>
              <a:tabLst/>
              <a:defRPr/>
            </a:pPr>
            <a:r>
              <a:rPr kumimoji="0" lang="en-US" sz="1100" b="1" i="0" u="none" strike="noStrike" kern="1200" cap="none" spc="0" normalizeH="0" baseline="0" noProof="0">
                <a:ln>
                  <a:noFill/>
                </a:ln>
                <a:solidFill>
                  <a:srgbClr val="000000"/>
                </a:solidFill>
                <a:effectLst/>
                <a:uLnTx/>
                <a:uFillTx/>
                <a:latin typeface="Arial"/>
                <a:ea typeface="+mn-ea"/>
                <a:cs typeface="Times New Roman"/>
              </a:rPr>
              <a:t>Driver name </a:t>
            </a:r>
            <a:r>
              <a:rPr kumimoji="0" lang="en-US" sz="900" b="1" i="1" u="none" strike="noStrike" kern="1200" cap="none" spc="0" normalizeH="0" baseline="0" noProof="0">
                <a:ln>
                  <a:noFill/>
                </a:ln>
                <a:solidFill>
                  <a:srgbClr val="000000"/>
                </a:solidFill>
                <a:effectLst/>
                <a:uLnTx/>
                <a:uFillTx/>
                <a:latin typeface="Arial"/>
                <a:ea typeface="+mn-ea"/>
                <a:cs typeface="Times New Roman"/>
              </a:rPr>
              <a:t>Accountable Individual</a:t>
            </a:r>
            <a:endParaRPr kumimoji="0" lang="en-US" sz="500" b="1" i="1" u="none" strike="noStrike" kern="1200" cap="none" spc="0" normalizeH="0" baseline="0" noProof="0">
              <a:ln>
                <a:noFill/>
              </a:ln>
              <a:solidFill>
                <a:srgbClr val="000000"/>
              </a:solidFill>
              <a:effectLst/>
              <a:uLnTx/>
              <a:uFillTx/>
              <a:latin typeface="Arial"/>
              <a:ea typeface="+mn-ea"/>
              <a:cs typeface="Times New Roman"/>
            </a:endParaRPr>
          </a:p>
        </p:txBody>
      </p:sp>
      <p:sp>
        <p:nvSpPr>
          <p:cNvPr id="34" name="Rectangle 33"/>
          <p:cNvSpPr/>
          <p:nvPr/>
        </p:nvSpPr>
        <p:spPr bwMode="gray">
          <a:xfrm>
            <a:off x="8165976" y="1874323"/>
            <a:ext cx="1737360" cy="353943"/>
          </a:xfrm>
          <a:prstGeom prst="rect">
            <a:avLst/>
          </a:prstGeom>
          <a:solidFill>
            <a:srgbClr val="FFCCCC"/>
          </a:solidFill>
          <a:ln w="76200" cap="flat" cmpd="sng" algn="ctr">
            <a:solidFill>
              <a:srgbClr val="9148C8"/>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r>
              <a:rPr lang="en-US" sz="1100" b="1">
                <a:solidFill>
                  <a:srgbClr val="FF0000"/>
                </a:solidFill>
              </a:rPr>
              <a:t>…</a:t>
            </a:r>
            <a:endParaRPr lang="en-US" sz="800" b="1">
              <a:solidFill>
                <a:srgbClr val="FF0000"/>
              </a:solidFill>
            </a:endParaRPr>
          </a:p>
        </p:txBody>
      </p:sp>
      <p:sp>
        <p:nvSpPr>
          <p:cNvPr id="35" name="Rectangle 34"/>
          <p:cNvSpPr/>
          <p:nvPr/>
        </p:nvSpPr>
        <p:spPr bwMode="gray">
          <a:xfrm>
            <a:off x="8165976" y="2464189"/>
            <a:ext cx="1737360" cy="353943"/>
          </a:xfrm>
          <a:prstGeom prst="rect">
            <a:avLst/>
          </a:prstGeom>
          <a:solidFill>
            <a:srgbClr val="FFCCCC"/>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r>
              <a:rPr lang="en-US" sz="1100" b="1">
                <a:solidFill>
                  <a:srgbClr val="FF0000"/>
                </a:solidFill>
              </a:rPr>
              <a:t>…</a:t>
            </a:r>
            <a:endParaRPr lang="en-US" sz="800" b="1">
              <a:solidFill>
                <a:srgbClr val="FF0000"/>
              </a:solidFill>
            </a:endParaRPr>
          </a:p>
        </p:txBody>
      </p:sp>
      <p:sp>
        <p:nvSpPr>
          <p:cNvPr id="36" name="Rectangle 35"/>
          <p:cNvSpPr/>
          <p:nvPr/>
        </p:nvSpPr>
        <p:spPr bwMode="gray">
          <a:xfrm>
            <a:off x="8165976" y="3054055"/>
            <a:ext cx="1737360" cy="353943"/>
          </a:xfrm>
          <a:prstGeom prst="rect">
            <a:avLst/>
          </a:prstGeom>
          <a:solidFill>
            <a:srgbClr val="CCFFCC"/>
          </a:solidFill>
          <a:ln w="57150" cap="flat" cmpd="sng" algn="ctr">
            <a:solidFill>
              <a:schemeClr val="accent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r>
              <a:rPr lang="en-US" sz="1100" b="1">
                <a:solidFill>
                  <a:srgbClr val="FF0000"/>
                </a:solidFill>
              </a:rPr>
              <a:t>…</a:t>
            </a:r>
            <a:endParaRPr lang="en-US" sz="800" b="1">
              <a:solidFill>
                <a:srgbClr val="FF0000"/>
              </a:solidFill>
            </a:endParaRPr>
          </a:p>
        </p:txBody>
      </p:sp>
      <p:sp>
        <p:nvSpPr>
          <p:cNvPr id="37" name="Rectangle 36"/>
          <p:cNvSpPr/>
          <p:nvPr/>
        </p:nvSpPr>
        <p:spPr bwMode="gray">
          <a:xfrm>
            <a:off x="8165976" y="3643921"/>
            <a:ext cx="1737360" cy="353943"/>
          </a:xfrm>
          <a:prstGeom prst="rect">
            <a:avLst/>
          </a:prstGeom>
          <a:solidFill>
            <a:srgbClr val="F6B932"/>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r>
              <a:rPr lang="en-US" sz="1100" b="1">
                <a:solidFill>
                  <a:srgbClr val="FF0000"/>
                </a:solidFill>
              </a:rPr>
              <a:t>…</a:t>
            </a:r>
            <a:endParaRPr lang="en-US" sz="800" b="1">
              <a:solidFill>
                <a:srgbClr val="FF0000"/>
              </a:solidFill>
            </a:endParaRPr>
          </a:p>
        </p:txBody>
      </p:sp>
      <p:sp>
        <p:nvSpPr>
          <p:cNvPr id="54" name="TextBox 53"/>
          <p:cNvSpPr txBox="1"/>
          <p:nvPr/>
        </p:nvSpPr>
        <p:spPr>
          <a:xfrm>
            <a:off x="5335021" y="748289"/>
            <a:ext cx="1260433" cy="338554"/>
          </a:xfrm>
          <a:prstGeom prst="rect">
            <a:avLst/>
          </a:prstGeom>
          <a:noFill/>
        </p:spPr>
        <p:txBody>
          <a:bodyPr wrap="square" rtlCol="0" anchor="b" anchorCtr="0">
            <a:spAutoFit/>
          </a:bodyPr>
          <a:lstStyle/>
          <a:p>
            <a:pPr algn="ctr"/>
            <a:r>
              <a:rPr lang="en-US" sz="1600" b="1">
                <a:latin typeface="+mj-lt"/>
                <a:cs typeface="Calibri" panose="020F0502020204030204" pitchFamily="34" charset="0"/>
              </a:rPr>
              <a:t>Tier 2</a:t>
            </a:r>
          </a:p>
        </p:txBody>
      </p:sp>
      <p:sp>
        <p:nvSpPr>
          <p:cNvPr id="55" name="TextBox 54"/>
          <p:cNvSpPr txBox="1"/>
          <p:nvPr/>
        </p:nvSpPr>
        <p:spPr>
          <a:xfrm>
            <a:off x="8417132" y="748289"/>
            <a:ext cx="1260433" cy="338554"/>
          </a:xfrm>
          <a:prstGeom prst="rect">
            <a:avLst/>
          </a:prstGeom>
          <a:noFill/>
        </p:spPr>
        <p:txBody>
          <a:bodyPr wrap="square" rtlCol="0" anchor="b" anchorCtr="0">
            <a:spAutoFit/>
          </a:bodyPr>
          <a:lstStyle/>
          <a:p>
            <a:pPr algn="ctr"/>
            <a:r>
              <a:rPr lang="en-US" sz="1600" b="1">
                <a:latin typeface="+mj-lt"/>
                <a:cs typeface="Calibri" panose="020F0502020204030204" pitchFamily="34" charset="0"/>
              </a:rPr>
              <a:t>Tier 3</a:t>
            </a:r>
          </a:p>
        </p:txBody>
      </p:sp>
      <p:cxnSp>
        <p:nvCxnSpPr>
          <p:cNvPr id="4" name="Elbow Connector 3"/>
          <p:cNvCxnSpPr>
            <a:stCxn id="20" idx="1"/>
            <a:endCxn id="101" idx="3"/>
          </p:cNvCxnSpPr>
          <p:nvPr/>
        </p:nvCxnSpPr>
        <p:spPr>
          <a:xfrm rot="10800000" flipV="1">
            <a:off x="3717511" y="1461429"/>
            <a:ext cx="1379047" cy="521833"/>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Elbow Connector 63"/>
          <p:cNvCxnSpPr>
            <a:cxnSpLocks/>
            <a:stCxn id="34" idx="1"/>
            <a:endCxn id="20" idx="3"/>
          </p:cNvCxnSpPr>
          <p:nvPr/>
        </p:nvCxnSpPr>
        <p:spPr>
          <a:xfrm rot="10800000">
            <a:off x="6833918" y="1461431"/>
            <a:ext cx="1332059" cy="589865"/>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bwMode="gray">
          <a:xfrm>
            <a:off x="1978190" y="2537299"/>
            <a:ext cx="1737360" cy="669414"/>
          </a:xfrm>
          <a:prstGeom prst="rect">
            <a:avLst/>
          </a:prstGeom>
          <a:solidFill>
            <a:srgbClr val="CCFFCC"/>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spcAft>
                <a:spcPts val="300"/>
              </a:spcAft>
            </a:pPr>
            <a:r>
              <a:rPr lang="en-US" sz="1100" b="1"/>
              <a:t>Outcome</a:t>
            </a:r>
            <a:endParaRPr lang="en-US" sz="1600" b="1"/>
          </a:p>
          <a:p>
            <a:pPr algn="ctr"/>
            <a:r>
              <a:rPr lang="en-US" sz="900" b="1" i="1"/>
              <a:t>Single Accountable Individual</a:t>
            </a:r>
          </a:p>
        </p:txBody>
      </p:sp>
      <p:cxnSp>
        <p:nvCxnSpPr>
          <p:cNvPr id="27" name="Elbow Connector 3">
            <a:extLst>
              <a:ext uri="{FF2B5EF4-FFF2-40B4-BE49-F238E27FC236}">
                <a16:creationId xmlns:a16="http://schemas.microsoft.com/office/drawing/2014/main" id="{11DF23E4-C446-4BB4-ACAD-939E4C485C9E}"/>
              </a:ext>
            </a:extLst>
          </p:cNvPr>
          <p:cNvCxnSpPr>
            <a:cxnSpLocks/>
            <a:stCxn id="24" idx="1"/>
            <a:endCxn id="58" idx="3"/>
          </p:cNvCxnSpPr>
          <p:nvPr/>
        </p:nvCxnSpPr>
        <p:spPr>
          <a:xfrm rot="10800000">
            <a:off x="3715551" y="2872007"/>
            <a:ext cx="1381007" cy="359021"/>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A7047530-8A59-4641-A455-6018C196245C}"/>
              </a:ext>
            </a:extLst>
          </p:cNvPr>
          <p:cNvSpPr/>
          <p:nvPr/>
        </p:nvSpPr>
        <p:spPr bwMode="gray">
          <a:xfrm>
            <a:off x="5096557" y="4856701"/>
            <a:ext cx="1737360" cy="669414"/>
          </a:xfrm>
          <a:prstGeom prst="rect">
            <a:avLst/>
          </a:prstGeom>
          <a:solidFill>
            <a:schemeClr val="bg1"/>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spcAft>
                <a:spcPts val="300"/>
              </a:spcAft>
            </a:pPr>
            <a:r>
              <a:rPr lang="en-US" sz="1100" b="1" strike="sngStrike"/>
              <a:t>Deleted Driver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1" u="none" strike="sngStrike" kern="1200" cap="none" spc="0" normalizeH="0" baseline="0" noProof="0">
                <a:ln>
                  <a:noFill/>
                </a:ln>
                <a:solidFill>
                  <a:srgbClr val="000000"/>
                </a:solidFill>
                <a:effectLst/>
                <a:uLnTx/>
                <a:uFillTx/>
                <a:latin typeface="Arial"/>
                <a:ea typeface="+mn-ea"/>
                <a:cs typeface="Times New Roman"/>
              </a:rPr>
              <a:t>Single Accountable Individual</a:t>
            </a:r>
            <a:endParaRPr kumimoji="0" lang="en-US" sz="500" b="1" i="1" u="none" strike="sngStrike" kern="1200" cap="none" spc="0" normalizeH="0" baseline="0" noProof="0">
              <a:ln>
                <a:noFill/>
              </a:ln>
              <a:solidFill>
                <a:srgbClr val="000000"/>
              </a:solidFill>
              <a:effectLst/>
              <a:uLnTx/>
              <a:uFillTx/>
              <a:latin typeface="Arial"/>
              <a:ea typeface="+mn-ea"/>
              <a:cs typeface="Times New Roman"/>
            </a:endParaRPr>
          </a:p>
        </p:txBody>
      </p:sp>
      <p:cxnSp>
        <p:nvCxnSpPr>
          <p:cNvPr id="43" name="Elbow Connector 3">
            <a:extLst>
              <a:ext uri="{FF2B5EF4-FFF2-40B4-BE49-F238E27FC236}">
                <a16:creationId xmlns:a16="http://schemas.microsoft.com/office/drawing/2014/main" id="{B04CB97D-C5A7-4AD2-BAAE-E5CE1D7985AE}"/>
              </a:ext>
            </a:extLst>
          </p:cNvPr>
          <p:cNvCxnSpPr>
            <a:cxnSpLocks/>
            <a:stCxn id="21" idx="1"/>
            <a:endCxn id="101" idx="3"/>
          </p:cNvCxnSpPr>
          <p:nvPr/>
        </p:nvCxnSpPr>
        <p:spPr>
          <a:xfrm rot="10800000">
            <a:off x="3717511" y="1983263"/>
            <a:ext cx="1379047" cy="216924"/>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Elbow Connector 3">
            <a:extLst>
              <a:ext uri="{FF2B5EF4-FFF2-40B4-BE49-F238E27FC236}">
                <a16:creationId xmlns:a16="http://schemas.microsoft.com/office/drawing/2014/main" id="{79B5600B-06D4-4561-89E6-F7B0F6DB0192}"/>
              </a:ext>
            </a:extLst>
          </p:cNvPr>
          <p:cNvCxnSpPr>
            <a:cxnSpLocks/>
            <a:stCxn id="22" idx="1"/>
            <a:endCxn id="101" idx="3"/>
          </p:cNvCxnSpPr>
          <p:nvPr/>
        </p:nvCxnSpPr>
        <p:spPr>
          <a:xfrm rot="10800000">
            <a:off x="3717511" y="1983263"/>
            <a:ext cx="1379047" cy="657898"/>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rot="20402113">
            <a:off x="3105800" y="2413678"/>
            <a:ext cx="6380922" cy="11032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solidFill>
                  <a:srgbClr val="FF0000"/>
                </a:solidFill>
              </a:rPr>
              <a:t>EXAMPLE</a:t>
            </a:r>
          </a:p>
        </p:txBody>
      </p:sp>
      <p:sp>
        <p:nvSpPr>
          <p:cNvPr id="11" name="Rectangle 10">
            <a:extLst>
              <a:ext uri="{FF2B5EF4-FFF2-40B4-BE49-F238E27FC236}">
                <a16:creationId xmlns:a16="http://schemas.microsoft.com/office/drawing/2014/main" id="{50E273E8-3EAD-CBF7-F1E6-0DED0DC8FCB9}"/>
              </a:ext>
            </a:extLst>
          </p:cNvPr>
          <p:cNvSpPr/>
          <p:nvPr/>
        </p:nvSpPr>
        <p:spPr bwMode="gray">
          <a:xfrm>
            <a:off x="55337" y="5207180"/>
            <a:ext cx="470711" cy="132553"/>
          </a:xfrm>
          <a:prstGeom prst="rect">
            <a:avLst/>
          </a:prstGeom>
          <a:solidFill>
            <a:schemeClr val="bg1"/>
          </a:solidFill>
          <a:ln w="34925" cap="flat" cmpd="sng" algn="ctr">
            <a:solidFill>
              <a:srgbClr val="9148C8"/>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endParaRPr lang="en-US" sz="800" b="1">
              <a:solidFill>
                <a:srgbClr val="FF0000"/>
              </a:solidFill>
            </a:endParaRPr>
          </a:p>
        </p:txBody>
      </p:sp>
      <p:sp>
        <p:nvSpPr>
          <p:cNvPr id="39" name="Rectangle 38">
            <a:extLst>
              <a:ext uri="{FF2B5EF4-FFF2-40B4-BE49-F238E27FC236}">
                <a16:creationId xmlns:a16="http://schemas.microsoft.com/office/drawing/2014/main" id="{50E273E8-3EAD-CBF7-F1E6-0DED0DC8FCB9}"/>
              </a:ext>
            </a:extLst>
          </p:cNvPr>
          <p:cNvSpPr/>
          <p:nvPr/>
        </p:nvSpPr>
        <p:spPr bwMode="gray">
          <a:xfrm>
            <a:off x="59531" y="5434649"/>
            <a:ext cx="490370" cy="108437"/>
          </a:xfrm>
          <a:prstGeom prst="rect">
            <a:avLst/>
          </a:prstGeom>
          <a:solidFill>
            <a:schemeClr val="bg1"/>
          </a:solidFill>
          <a:ln w="34925" cap="flat" cmpd="sng" algn="ctr">
            <a:solidFill>
              <a:schemeClr val="accent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endParaRPr lang="en-US" sz="800" b="1">
              <a:solidFill>
                <a:srgbClr val="FF0000"/>
              </a:solidFill>
            </a:endParaRPr>
          </a:p>
        </p:txBody>
      </p:sp>
      <p:sp>
        <p:nvSpPr>
          <p:cNvPr id="12" name="Rectangle 11">
            <a:extLst>
              <a:ext uri="{FF2B5EF4-FFF2-40B4-BE49-F238E27FC236}">
                <a16:creationId xmlns:a16="http://schemas.microsoft.com/office/drawing/2014/main" id="{6AFA611D-CE6C-8525-55E4-53F20A309429}"/>
              </a:ext>
            </a:extLst>
          </p:cNvPr>
          <p:cNvSpPr/>
          <p:nvPr/>
        </p:nvSpPr>
        <p:spPr>
          <a:xfrm>
            <a:off x="10352" y="5627052"/>
            <a:ext cx="588727" cy="188850"/>
          </a:xfrm>
          <a:prstGeom prst="rect">
            <a:avLst/>
          </a:prstGeom>
          <a:noFill/>
          <a:ln w="3175">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b="1" strike="sngStrike">
                <a:solidFill>
                  <a:schemeClr val="tx1"/>
                </a:solidFill>
              </a:rPr>
              <a:t>[Metric ]</a:t>
            </a:r>
          </a:p>
        </p:txBody>
      </p:sp>
      <p:sp>
        <p:nvSpPr>
          <p:cNvPr id="6" name="Oval 5">
            <a:extLst>
              <a:ext uri="{FF2B5EF4-FFF2-40B4-BE49-F238E27FC236}">
                <a16:creationId xmlns:a16="http://schemas.microsoft.com/office/drawing/2014/main" id="{5A08EDFA-FAC4-A64B-CF5A-AE9582BB67B2}"/>
              </a:ext>
            </a:extLst>
          </p:cNvPr>
          <p:cNvSpPr/>
          <p:nvPr/>
        </p:nvSpPr>
        <p:spPr>
          <a:xfrm>
            <a:off x="1985409" y="3319030"/>
            <a:ext cx="1737360" cy="893941"/>
          </a:xfrm>
          <a:prstGeom prst="ellipse">
            <a:avLst/>
          </a:prstGeom>
          <a:solidFill>
            <a:srgbClr val="CCFFCC"/>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300"/>
              </a:spcAft>
            </a:pPr>
            <a:r>
              <a:rPr lang="en-US" sz="1000" b="1">
                <a:solidFill>
                  <a:schemeClr val="tx1"/>
                </a:solidFill>
              </a:rPr>
              <a:t>Countervailing metric</a:t>
            </a:r>
          </a:p>
          <a:p>
            <a:pPr algn="ctr"/>
            <a:r>
              <a:rPr lang="en-US" sz="900" b="1" i="1">
                <a:solidFill>
                  <a:schemeClr val="tx1"/>
                </a:solidFill>
              </a:rPr>
              <a:t>Single Accountable Individual</a:t>
            </a:r>
          </a:p>
        </p:txBody>
      </p:sp>
      <p:sp>
        <p:nvSpPr>
          <p:cNvPr id="7" name="Oval 6">
            <a:extLst>
              <a:ext uri="{FF2B5EF4-FFF2-40B4-BE49-F238E27FC236}">
                <a16:creationId xmlns:a16="http://schemas.microsoft.com/office/drawing/2014/main" id="{5276BE25-24B3-894D-B0EC-E6948DB4FF0B}"/>
              </a:ext>
            </a:extLst>
          </p:cNvPr>
          <p:cNvSpPr/>
          <p:nvPr/>
        </p:nvSpPr>
        <p:spPr>
          <a:xfrm>
            <a:off x="75479" y="5840510"/>
            <a:ext cx="458471" cy="140615"/>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88E2192-B480-1FC0-D026-3176A5AF03B5}"/>
              </a:ext>
            </a:extLst>
          </p:cNvPr>
          <p:cNvSpPr/>
          <p:nvPr/>
        </p:nvSpPr>
        <p:spPr bwMode="gray">
          <a:xfrm>
            <a:off x="5096557" y="4142390"/>
            <a:ext cx="1737360" cy="669414"/>
          </a:xfrm>
          <a:prstGeom prst="rect">
            <a:avLst/>
          </a:prstGeom>
          <a:solidFill>
            <a:schemeClr val="bg1">
              <a:lumMod val="85000"/>
            </a:schemeClr>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algn="ctr">
              <a:spcAft>
                <a:spcPts val="300"/>
              </a:spcAft>
            </a:pPr>
            <a:r>
              <a:rPr lang="en-US" sz="1100" b="1"/>
              <a:t>New Driver</a:t>
            </a:r>
          </a:p>
          <a:p>
            <a:pPr algn="ctr"/>
            <a:r>
              <a:rPr lang="en-US" sz="900" b="1"/>
              <a:t>Single </a:t>
            </a:r>
            <a:r>
              <a:rPr lang="en-US" sz="900" b="1" i="1"/>
              <a:t>Accountable Individual</a:t>
            </a:r>
            <a:endParaRPr lang="en-US" sz="500" b="1"/>
          </a:p>
        </p:txBody>
      </p:sp>
      <p:cxnSp>
        <p:nvCxnSpPr>
          <p:cNvPr id="15" name="Elbow Connector 3">
            <a:extLst>
              <a:ext uri="{FF2B5EF4-FFF2-40B4-BE49-F238E27FC236}">
                <a16:creationId xmlns:a16="http://schemas.microsoft.com/office/drawing/2014/main" id="{874F4B42-1BDE-F449-A904-DDA39DF9AA27}"/>
              </a:ext>
            </a:extLst>
          </p:cNvPr>
          <p:cNvCxnSpPr>
            <a:cxnSpLocks/>
            <a:endCxn id="58" idx="3"/>
          </p:cNvCxnSpPr>
          <p:nvPr/>
        </p:nvCxnSpPr>
        <p:spPr>
          <a:xfrm rot="10800000">
            <a:off x="3715550" y="2872005"/>
            <a:ext cx="1381258" cy="944046"/>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Elbow Connector 63">
            <a:extLst>
              <a:ext uri="{FF2B5EF4-FFF2-40B4-BE49-F238E27FC236}">
                <a16:creationId xmlns:a16="http://schemas.microsoft.com/office/drawing/2014/main" id="{ED205098-01AF-8513-5143-436DEE4774CC}"/>
              </a:ext>
            </a:extLst>
          </p:cNvPr>
          <p:cNvCxnSpPr>
            <a:cxnSpLocks/>
          </p:cNvCxnSpPr>
          <p:nvPr/>
        </p:nvCxnSpPr>
        <p:spPr>
          <a:xfrm rot="10800000">
            <a:off x="6849064" y="2641328"/>
            <a:ext cx="1332059" cy="589866"/>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Elbow Connector 63">
            <a:extLst>
              <a:ext uri="{FF2B5EF4-FFF2-40B4-BE49-F238E27FC236}">
                <a16:creationId xmlns:a16="http://schemas.microsoft.com/office/drawing/2014/main" id="{93DDC66D-95F8-CEE4-F9BF-ADE58EF8F9B9}"/>
              </a:ext>
            </a:extLst>
          </p:cNvPr>
          <p:cNvCxnSpPr>
            <a:cxnSpLocks/>
          </p:cNvCxnSpPr>
          <p:nvPr/>
        </p:nvCxnSpPr>
        <p:spPr>
          <a:xfrm flipH="1" flipV="1">
            <a:off x="6837500" y="3219512"/>
            <a:ext cx="697134" cy="509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Elbow Connector 63">
            <a:extLst>
              <a:ext uri="{FF2B5EF4-FFF2-40B4-BE49-F238E27FC236}">
                <a16:creationId xmlns:a16="http://schemas.microsoft.com/office/drawing/2014/main" id="{FD0C2344-A3E4-4884-3DE7-8A8396A0518D}"/>
              </a:ext>
            </a:extLst>
          </p:cNvPr>
          <p:cNvCxnSpPr>
            <a:cxnSpLocks/>
            <a:endCxn id="21" idx="3"/>
          </p:cNvCxnSpPr>
          <p:nvPr/>
        </p:nvCxnSpPr>
        <p:spPr>
          <a:xfrm rot="10800000">
            <a:off x="6833918" y="2200187"/>
            <a:ext cx="1333927" cy="542096"/>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Elbow Connector 63">
            <a:extLst>
              <a:ext uri="{FF2B5EF4-FFF2-40B4-BE49-F238E27FC236}">
                <a16:creationId xmlns:a16="http://schemas.microsoft.com/office/drawing/2014/main" id="{2B006372-0563-6DB6-40F3-6583F8D0BB69}"/>
              </a:ext>
            </a:extLst>
          </p:cNvPr>
          <p:cNvCxnSpPr>
            <a:cxnSpLocks/>
            <a:stCxn id="37" idx="1"/>
          </p:cNvCxnSpPr>
          <p:nvPr/>
        </p:nvCxnSpPr>
        <p:spPr>
          <a:xfrm rot="10800000" flipV="1">
            <a:off x="6833918" y="3820892"/>
            <a:ext cx="1332058" cy="703325"/>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Elbow Connector 63">
            <a:extLst>
              <a:ext uri="{FF2B5EF4-FFF2-40B4-BE49-F238E27FC236}">
                <a16:creationId xmlns:a16="http://schemas.microsoft.com/office/drawing/2014/main" id="{A3976C67-0CAB-09A3-B860-BD75FCFE8C4F}"/>
              </a:ext>
            </a:extLst>
          </p:cNvPr>
          <p:cNvCxnSpPr>
            <a:cxnSpLocks/>
            <a:stCxn id="14" idx="1"/>
            <a:endCxn id="58" idx="3"/>
          </p:cNvCxnSpPr>
          <p:nvPr/>
        </p:nvCxnSpPr>
        <p:spPr>
          <a:xfrm rot="10800000">
            <a:off x="3715551" y="2872007"/>
            <a:ext cx="1381007" cy="1605091"/>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Elbow Connector 48"/>
          <p:cNvCxnSpPr>
            <a:cxnSpLocks/>
            <a:stCxn id="33" idx="1"/>
            <a:endCxn id="20" idx="3"/>
          </p:cNvCxnSpPr>
          <p:nvPr/>
        </p:nvCxnSpPr>
        <p:spPr>
          <a:xfrm rot="10800000" flipV="1">
            <a:off x="6833918" y="1461428"/>
            <a:ext cx="1332059" cy="1"/>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Elbow Connector 63">
            <a:extLst>
              <a:ext uri="{FF2B5EF4-FFF2-40B4-BE49-F238E27FC236}">
                <a16:creationId xmlns:a16="http://schemas.microsoft.com/office/drawing/2014/main" id="{A3976C67-0CAB-09A3-B860-BD75FCFE8C4F}"/>
              </a:ext>
            </a:extLst>
          </p:cNvPr>
          <p:cNvCxnSpPr>
            <a:cxnSpLocks/>
            <a:stCxn id="40" idx="1"/>
            <a:endCxn id="58" idx="3"/>
          </p:cNvCxnSpPr>
          <p:nvPr/>
        </p:nvCxnSpPr>
        <p:spPr>
          <a:xfrm rot="10800000">
            <a:off x="3715551" y="2872006"/>
            <a:ext cx="1381007" cy="2319402"/>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Elbow Connector 63">
            <a:extLst>
              <a:ext uri="{FF2B5EF4-FFF2-40B4-BE49-F238E27FC236}">
                <a16:creationId xmlns:a16="http://schemas.microsoft.com/office/drawing/2014/main" id="{2B006372-0563-6DB6-40F3-6583F8D0BB69}"/>
              </a:ext>
            </a:extLst>
          </p:cNvPr>
          <p:cNvCxnSpPr>
            <a:cxnSpLocks/>
            <a:stCxn id="37" idx="1"/>
            <a:endCxn id="25" idx="3"/>
          </p:cNvCxnSpPr>
          <p:nvPr/>
        </p:nvCxnSpPr>
        <p:spPr>
          <a:xfrm rot="10800000">
            <a:off x="6833918" y="3820893"/>
            <a:ext cx="1332059" cy="12700"/>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Star: 5 Points 7">
            <a:extLst>
              <a:ext uri="{FF2B5EF4-FFF2-40B4-BE49-F238E27FC236}">
                <a16:creationId xmlns:a16="http://schemas.microsoft.com/office/drawing/2014/main" id="{3859396C-4086-3CDA-EAB5-9E3E382038F4}"/>
              </a:ext>
            </a:extLst>
          </p:cNvPr>
          <p:cNvSpPr/>
          <p:nvPr/>
        </p:nvSpPr>
        <p:spPr>
          <a:xfrm>
            <a:off x="215179" y="6028252"/>
            <a:ext cx="182880" cy="182880"/>
          </a:xfrm>
          <a:prstGeom prst="star5">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AE49BD16-60D9-E192-0809-3A7EBB423473}"/>
              </a:ext>
            </a:extLst>
          </p:cNvPr>
          <p:cNvSpPr/>
          <p:nvPr/>
        </p:nvSpPr>
        <p:spPr>
          <a:xfrm>
            <a:off x="215081" y="6257222"/>
            <a:ext cx="182880" cy="167987"/>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tar: 5 Points 9">
            <a:extLst>
              <a:ext uri="{FF2B5EF4-FFF2-40B4-BE49-F238E27FC236}">
                <a16:creationId xmlns:a16="http://schemas.microsoft.com/office/drawing/2014/main" id="{B5481823-1E30-E7C2-C28D-BC0D6119D2CC}"/>
              </a:ext>
            </a:extLst>
          </p:cNvPr>
          <p:cNvSpPr/>
          <p:nvPr/>
        </p:nvSpPr>
        <p:spPr>
          <a:xfrm>
            <a:off x="6682564" y="989351"/>
            <a:ext cx="274320" cy="272375"/>
          </a:xfrm>
          <a:prstGeom prst="star5">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tar: 5 Points 12">
            <a:extLst>
              <a:ext uri="{FF2B5EF4-FFF2-40B4-BE49-F238E27FC236}">
                <a16:creationId xmlns:a16="http://schemas.microsoft.com/office/drawing/2014/main" id="{E26D4E78-0814-CE31-89E0-C3FAA136EF25}"/>
              </a:ext>
            </a:extLst>
          </p:cNvPr>
          <p:cNvSpPr/>
          <p:nvPr/>
        </p:nvSpPr>
        <p:spPr>
          <a:xfrm>
            <a:off x="9790819" y="1765525"/>
            <a:ext cx="274320" cy="272375"/>
          </a:xfrm>
          <a:prstGeom prst="star5">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tar: 5 Points 15">
            <a:extLst>
              <a:ext uri="{FF2B5EF4-FFF2-40B4-BE49-F238E27FC236}">
                <a16:creationId xmlns:a16="http://schemas.microsoft.com/office/drawing/2014/main" id="{291B0BBC-6CAD-69B2-BDCF-D8F525423CC2}"/>
              </a:ext>
            </a:extLst>
          </p:cNvPr>
          <p:cNvSpPr/>
          <p:nvPr/>
        </p:nvSpPr>
        <p:spPr>
          <a:xfrm>
            <a:off x="9804993" y="2928023"/>
            <a:ext cx="274320" cy="272375"/>
          </a:xfrm>
          <a:prstGeom prst="star5">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6D5F29ED-9CC4-C162-87CF-0AD559EC5B49}"/>
              </a:ext>
            </a:extLst>
          </p:cNvPr>
          <p:cNvSpPr/>
          <p:nvPr/>
        </p:nvSpPr>
        <p:spPr>
          <a:xfrm>
            <a:off x="8074306" y="2968213"/>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6DB28800-952B-5CCD-297D-05043C16AE6C}"/>
              </a:ext>
            </a:extLst>
          </p:cNvPr>
          <p:cNvSpPr/>
          <p:nvPr/>
        </p:nvSpPr>
        <p:spPr>
          <a:xfrm>
            <a:off x="8074306" y="1791546"/>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4A06538B-542B-DBB1-5678-1BF308880A93}"/>
              </a:ext>
            </a:extLst>
          </p:cNvPr>
          <p:cNvSpPr/>
          <p:nvPr/>
        </p:nvSpPr>
        <p:spPr>
          <a:xfrm>
            <a:off x="4983774" y="1082703"/>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0063C5EE-1BE1-E502-EBEF-DDABFCD40077}"/>
              </a:ext>
            </a:extLst>
          </p:cNvPr>
          <p:cNvSpPr/>
          <p:nvPr/>
        </p:nvSpPr>
        <p:spPr>
          <a:xfrm>
            <a:off x="1882604" y="1617877"/>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810C8B18-90D0-7FB7-4AEB-07543F4FF80E}"/>
              </a:ext>
            </a:extLst>
          </p:cNvPr>
          <p:cNvSpPr/>
          <p:nvPr/>
        </p:nvSpPr>
        <p:spPr>
          <a:xfrm>
            <a:off x="1896780" y="2482665"/>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C734DDAA-B54E-0CA1-8AB3-A0A5073BA169}"/>
              </a:ext>
            </a:extLst>
          </p:cNvPr>
          <p:cNvSpPr/>
          <p:nvPr/>
        </p:nvSpPr>
        <p:spPr>
          <a:xfrm>
            <a:off x="1879057" y="3517574"/>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ADB934C9-14E6-F848-7E2F-0E82D40A4F43}"/>
              </a:ext>
            </a:extLst>
          </p:cNvPr>
          <p:cNvSpPr/>
          <p:nvPr/>
        </p:nvSpPr>
        <p:spPr>
          <a:xfrm>
            <a:off x="8074306" y="2415332"/>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CF50EBF7-5AD5-A257-B63E-B38ABE661AA0}"/>
              </a:ext>
            </a:extLst>
          </p:cNvPr>
          <p:cNvSpPr/>
          <p:nvPr/>
        </p:nvSpPr>
        <p:spPr>
          <a:xfrm>
            <a:off x="8074306" y="1164232"/>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7C126284-8A37-AF1B-F8D6-2AE345AD8545}"/>
              </a:ext>
            </a:extLst>
          </p:cNvPr>
          <p:cNvSpPr/>
          <p:nvPr/>
        </p:nvSpPr>
        <p:spPr>
          <a:xfrm>
            <a:off x="8018298" y="4816081"/>
            <a:ext cx="3318533" cy="1562001"/>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Stars: </a:t>
            </a:r>
            <a:r>
              <a:rPr lang="en-US" sz="1200" dirty="0">
                <a:solidFill>
                  <a:schemeClr val="tx1"/>
                </a:solidFill>
              </a:rPr>
              <a:t>High Leverage Drivers are the effort’s focus areas.</a:t>
            </a:r>
          </a:p>
          <a:p>
            <a:r>
              <a:rPr lang="en-US" sz="1200" b="1" dirty="0">
                <a:solidFill>
                  <a:schemeClr val="tx1"/>
                </a:solidFill>
              </a:rPr>
              <a:t>Bowlers: </a:t>
            </a:r>
          </a:p>
          <a:p>
            <a:pPr marL="171450" indent="-171450">
              <a:buFontTx/>
              <a:buChar char="-"/>
            </a:pPr>
            <a:r>
              <a:rPr lang="en-US" sz="1200" dirty="0">
                <a:solidFill>
                  <a:schemeClr val="tx1"/>
                </a:solidFill>
              </a:rPr>
              <a:t>Tiers 1-2 drivers should have Bowlers (unless marked as gray)</a:t>
            </a:r>
          </a:p>
          <a:p>
            <a:pPr marL="171450" indent="-171450">
              <a:buFontTx/>
              <a:buChar char="-"/>
            </a:pPr>
            <a:r>
              <a:rPr lang="en-US" sz="1200" dirty="0">
                <a:solidFill>
                  <a:schemeClr val="tx1"/>
                </a:solidFill>
              </a:rPr>
              <a:t>All starred drivers should have Bowlers</a:t>
            </a:r>
          </a:p>
          <a:p>
            <a:pPr marL="171450" indent="-171450">
              <a:buFontTx/>
              <a:buChar char="-"/>
            </a:pPr>
            <a:r>
              <a:rPr lang="en-US" sz="1200" dirty="0">
                <a:solidFill>
                  <a:schemeClr val="tx1"/>
                </a:solidFill>
              </a:rPr>
              <a:t>Other Bowlers may be included at team’s discretion</a:t>
            </a:r>
          </a:p>
        </p:txBody>
      </p:sp>
      <p:sp>
        <p:nvSpPr>
          <p:cNvPr id="47" name="Oval 46">
            <a:extLst>
              <a:ext uri="{FF2B5EF4-FFF2-40B4-BE49-F238E27FC236}">
                <a16:creationId xmlns:a16="http://schemas.microsoft.com/office/drawing/2014/main" id="{14F06AC9-E8CD-92AC-11C6-4E438866A9BF}"/>
              </a:ext>
            </a:extLst>
          </p:cNvPr>
          <p:cNvSpPr/>
          <p:nvPr/>
        </p:nvSpPr>
        <p:spPr>
          <a:xfrm>
            <a:off x="5005117" y="1943810"/>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49EF5F7A-B995-B525-47F7-04E61D40D5BF}"/>
              </a:ext>
            </a:extLst>
          </p:cNvPr>
          <p:cNvSpPr/>
          <p:nvPr/>
        </p:nvSpPr>
        <p:spPr>
          <a:xfrm>
            <a:off x="5020002" y="2430934"/>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9447255E-7BD3-3385-482E-2B3B5D704E5B}"/>
              </a:ext>
            </a:extLst>
          </p:cNvPr>
          <p:cNvSpPr/>
          <p:nvPr/>
        </p:nvSpPr>
        <p:spPr>
          <a:xfrm>
            <a:off x="5011348" y="2963818"/>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4FCBCF95-5792-EAF8-5C8D-386A8886B2AD}"/>
              </a:ext>
            </a:extLst>
          </p:cNvPr>
          <p:cNvSpPr/>
          <p:nvPr/>
        </p:nvSpPr>
        <p:spPr>
          <a:xfrm>
            <a:off x="5011159" y="3589748"/>
            <a:ext cx="182880" cy="18288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616703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Summary of Driver Tree Changes</a:t>
            </a:r>
            <a:endParaRPr lang="en-US">
              <a:solidFill>
                <a:srgbClr val="FF0000"/>
              </a:solidFill>
            </a:endParaRPr>
          </a:p>
        </p:txBody>
      </p:sp>
      <p:sp>
        <p:nvSpPr>
          <p:cNvPr id="6" name="TextBox 5">
            <a:extLst>
              <a:ext uri="{FF2B5EF4-FFF2-40B4-BE49-F238E27FC236}">
                <a16:creationId xmlns:a16="http://schemas.microsoft.com/office/drawing/2014/main" id="{67E26807-E71C-390A-3DEF-ECAF8B785C5E}"/>
              </a:ext>
            </a:extLst>
          </p:cNvPr>
          <p:cNvSpPr txBox="1"/>
          <p:nvPr/>
        </p:nvSpPr>
        <p:spPr>
          <a:xfrm>
            <a:off x="135782" y="682021"/>
            <a:ext cx="6656178" cy="338554"/>
          </a:xfrm>
          <a:prstGeom prst="rect">
            <a:avLst/>
          </a:prstGeom>
          <a:noFill/>
        </p:spPr>
        <p:txBody>
          <a:bodyPr wrap="square" lIns="0" tIns="45720" rIns="0" bIns="45720" rtlCol="0" anchor="t">
            <a:spAutoFit/>
          </a:bodyPr>
          <a:lstStyle/>
          <a:p>
            <a:pPr>
              <a:defRPr/>
            </a:pPr>
            <a:r>
              <a:rPr kumimoji="0" lang="en-US" sz="1600" b="1" i="0" u="none" strike="noStrike" kern="1200" cap="none" spc="0" normalizeH="0" baseline="0" noProof="0" dirty="0">
                <a:ln>
                  <a:noFill/>
                </a:ln>
                <a:solidFill>
                  <a:srgbClr val="000000"/>
                </a:solidFill>
                <a:effectLst/>
                <a:uLnTx/>
                <a:uFillTx/>
                <a:latin typeface="Arial"/>
                <a:ea typeface="+mn-ea"/>
                <a:cs typeface="Times New Roman"/>
              </a:rPr>
              <a:t>Previous</a:t>
            </a:r>
            <a:r>
              <a:rPr lang="en-US" sz="1600" b="1" dirty="0">
                <a:solidFill>
                  <a:srgbClr val="000000"/>
                </a:solidFill>
                <a:latin typeface="Arial"/>
                <a:cs typeface="Times New Roman"/>
              </a:rPr>
              <a:t> Design</a:t>
            </a:r>
            <a:endParaRPr kumimoji="0" lang="en-US" sz="800" b="0" i="1" u="none" strike="noStrike" kern="1200" cap="none" spc="0" normalizeH="0" baseline="0" noProof="0" dirty="0">
              <a:ln>
                <a:noFill/>
              </a:ln>
              <a:solidFill>
                <a:srgbClr val="FF0000"/>
              </a:solidFill>
              <a:effectLst/>
              <a:uLnTx/>
              <a:uFillTx/>
              <a:latin typeface="Arial"/>
              <a:ea typeface="+mn-ea"/>
              <a:cs typeface="Times New Roman"/>
            </a:endParaRPr>
          </a:p>
        </p:txBody>
      </p:sp>
      <p:sp>
        <p:nvSpPr>
          <p:cNvPr id="9" name="TextBox 8">
            <a:extLst>
              <a:ext uri="{FF2B5EF4-FFF2-40B4-BE49-F238E27FC236}">
                <a16:creationId xmlns:a16="http://schemas.microsoft.com/office/drawing/2014/main" id="{BC793503-8746-F006-161E-A7E1023A41C3}"/>
              </a:ext>
            </a:extLst>
          </p:cNvPr>
          <p:cNvSpPr txBox="1"/>
          <p:nvPr/>
        </p:nvSpPr>
        <p:spPr>
          <a:xfrm>
            <a:off x="135782" y="3410479"/>
            <a:ext cx="6656178" cy="338554"/>
          </a:xfrm>
          <a:prstGeom prst="rect">
            <a:avLst/>
          </a:prstGeom>
          <a:noFill/>
        </p:spPr>
        <p:txBody>
          <a:bodyPr wrap="square" lIns="0" tIns="45720" rIns="0" bIns="45720" rtlCol="0" anchor="t">
            <a:spAutoFit/>
          </a:bodyPr>
          <a:lstStyle/>
          <a:p>
            <a:pPr>
              <a:defRPr/>
            </a:pPr>
            <a:r>
              <a:rPr kumimoji="0" lang="en-US" sz="1600" b="1" i="0" u="none" strike="noStrike" kern="1200" cap="none" spc="0" normalizeH="0" baseline="0" noProof="0" dirty="0">
                <a:ln>
                  <a:noFill/>
                </a:ln>
                <a:solidFill>
                  <a:srgbClr val="000000"/>
                </a:solidFill>
                <a:effectLst/>
                <a:uLnTx/>
                <a:uFillTx/>
                <a:latin typeface="Arial"/>
                <a:ea typeface="+mn-ea"/>
                <a:cs typeface="Times New Roman"/>
              </a:rPr>
              <a:t>Current</a:t>
            </a:r>
            <a:r>
              <a:rPr lang="en-US" sz="1600" b="1" dirty="0">
                <a:solidFill>
                  <a:srgbClr val="000000"/>
                </a:solidFill>
                <a:latin typeface="Arial"/>
                <a:cs typeface="Times New Roman"/>
              </a:rPr>
              <a:t> Design</a:t>
            </a:r>
            <a:endParaRPr kumimoji="0" lang="en-US" sz="800" b="0" i="1" u="none" strike="noStrike" kern="1200" cap="none" spc="0" normalizeH="0" baseline="0" noProof="0" dirty="0">
              <a:ln>
                <a:noFill/>
              </a:ln>
              <a:solidFill>
                <a:srgbClr val="FF0000"/>
              </a:solidFill>
              <a:effectLst/>
              <a:uLnTx/>
              <a:uFillTx/>
              <a:latin typeface="Arial"/>
              <a:ea typeface="+mn-ea"/>
              <a:cs typeface="Times New Roman"/>
            </a:endParaRPr>
          </a:p>
        </p:txBody>
      </p:sp>
      <p:graphicFrame>
        <p:nvGraphicFramePr>
          <p:cNvPr id="12" name="Table 12">
            <a:extLst>
              <a:ext uri="{FF2B5EF4-FFF2-40B4-BE49-F238E27FC236}">
                <a16:creationId xmlns:a16="http://schemas.microsoft.com/office/drawing/2014/main" id="{07E5F2F1-7D9A-4F47-EA13-BC71BADAD7FE}"/>
              </a:ext>
            </a:extLst>
          </p:cNvPr>
          <p:cNvGraphicFramePr>
            <a:graphicFrameLocks noGrp="1"/>
          </p:cNvGraphicFramePr>
          <p:nvPr/>
        </p:nvGraphicFramePr>
        <p:xfrm>
          <a:off x="7801554" y="1153353"/>
          <a:ext cx="4288013" cy="2286000"/>
        </p:xfrm>
        <a:graphic>
          <a:graphicData uri="http://schemas.openxmlformats.org/drawingml/2006/table">
            <a:tbl>
              <a:tblPr firstRow="1" bandRow="1">
                <a:tableStyleId>{69012ECD-51FC-41F1-AA8D-1B2483CD663E}</a:tableStyleId>
              </a:tblPr>
              <a:tblGrid>
                <a:gridCol w="697286">
                  <a:extLst>
                    <a:ext uri="{9D8B030D-6E8A-4147-A177-3AD203B41FA5}">
                      <a16:colId xmlns:a16="http://schemas.microsoft.com/office/drawing/2014/main" val="2031690228"/>
                    </a:ext>
                  </a:extLst>
                </a:gridCol>
                <a:gridCol w="1386840">
                  <a:extLst>
                    <a:ext uri="{9D8B030D-6E8A-4147-A177-3AD203B41FA5}">
                      <a16:colId xmlns:a16="http://schemas.microsoft.com/office/drawing/2014/main" val="302068786"/>
                    </a:ext>
                  </a:extLst>
                </a:gridCol>
                <a:gridCol w="2203887">
                  <a:extLst>
                    <a:ext uri="{9D8B030D-6E8A-4147-A177-3AD203B41FA5}">
                      <a16:colId xmlns:a16="http://schemas.microsoft.com/office/drawing/2014/main" val="2200483450"/>
                    </a:ext>
                  </a:extLst>
                </a:gridCol>
              </a:tblGrid>
              <a:tr h="365760">
                <a:tc>
                  <a:txBody>
                    <a:bodyPr/>
                    <a:lstStyle/>
                    <a:p>
                      <a:r>
                        <a:rPr lang="en-US" sz="1000"/>
                        <a:t>Type of change</a:t>
                      </a:r>
                    </a:p>
                  </a:txBody>
                  <a:tcPr anchor="ctr"/>
                </a:tc>
                <a:tc>
                  <a:txBody>
                    <a:bodyPr/>
                    <a:lstStyle/>
                    <a:p>
                      <a:r>
                        <a:rPr lang="en-US" sz="1000"/>
                        <a:t>Driver name</a:t>
                      </a:r>
                    </a:p>
                  </a:txBody>
                  <a:tcPr anchor="ctr"/>
                </a:tc>
                <a:tc>
                  <a:txBody>
                    <a:bodyPr/>
                    <a:lstStyle/>
                    <a:p>
                      <a:r>
                        <a:rPr lang="en-US" sz="1000"/>
                        <a:t>Rationale</a:t>
                      </a:r>
                    </a:p>
                  </a:txBody>
                  <a:tcPr anchor="ctr"/>
                </a:tc>
                <a:extLst>
                  <a:ext uri="{0D108BD9-81ED-4DB2-BD59-A6C34878D82A}">
                    <a16:rowId xmlns:a16="http://schemas.microsoft.com/office/drawing/2014/main" val="635292450"/>
                  </a:ext>
                </a:extLst>
              </a:tr>
              <a:tr h="182880">
                <a:tc>
                  <a:txBody>
                    <a:bodyPr/>
                    <a:lstStyle/>
                    <a:p>
                      <a:endParaRPr lang="en-US" sz="1000"/>
                    </a:p>
                  </a:txBody>
                  <a:tcPr anchor="ctr"/>
                </a:tc>
                <a:tc>
                  <a:txBody>
                    <a:bodyPr/>
                    <a:lstStyle/>
                    <a:p>
                      <a:r>
                        <a:rPr lang="en-US" sz="1000" i="0"/>
                        <a:t>All sub drivers to Supply Readiness</a:t>
                      </a:r>
                    </a:p>
                  </a:txBody>
                  <a:tcPr anchor="ctr"/>
                </a:tc>
                <a:tc>
                  <a:txBody>
                    <a:bodyPr/>
                    <a:lstStyle/>
                    <a:p>
                      <a:r>
                        <a:rPr lang="en-US" sz="1000"/>
                        <a:t>Analytic: Range and Depth are not providing sufficient insight or leverage for increasing MC ships</a:t>
                      </a:r>
                    </a:p>
                  </a:txBody>
                  <a:tcPr anchor="ctr"/>
                </a:tc>
                <a:extLst>
                  <a:ext uri="{0D108BD9-81ED-4DB2-BD59-A6C34878D82A}">
                    <a16:rowId xmlns:a16="http://schemas.microsoft.com/office/drawing/2014/main" val="612306883"/>
                  </a:ext>
                </a:extLst>
              </a:tr>
              <a:tr h="182880">
                <a:tc>
                  <a:txBody>
                    <a:bodyPr/>
                    <a:lstStyle/>
                    <a:p>
                      <a:endParaRPr lang="en-US" sz="1000"/>
                    </a:p>
                  </a:txBody>
                  <a:tcPr anchor="ctr"/>
                </a:tc>
                <a:tc>
                  <a:txBody>
                    <a:bodyPr/>
                    <a:lstStyle/>
                    <a:p>
                      <a:r>
                        <a:rPr lang="en-US" sz="1000" i="0"/>
                        <a:t>Supply Readiness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t>Analytic: Range and Depth are not providing sufficient insight or leverage for increasing MC ships</a:t>
                      </a:r>
                    </a:p>
                  </a:txBody>
                  <a:tcPr anchor="ctr"/>
                </a:tc>
                <a:extLst>
                  <a:ext uri="{0D108BD9-81ED-4DB2-BD59-A6C34878D82A}">
                    <a16:rowId xmlns:a16="http://schemas.microsoft.com/office/drawing/2014/main" val="4279182002"/>
                  </a:ext>
                </a:extLst>
              </a:tr>
              <a:tr h="182880">
                <a:tc>
                  <a:txBody>
                    <a:bodyPr/>
                    <a:lstStyle/>
                    <a:p>
                      <a:endParaRPr lang="en-US" sz="1000"/>
                    </a:p>
                  </a:txBody>
                  <a:tcPr anchor="ctr"/>
                </a:tc>
                <a:tc>
                  <a:txBody>
                    <a:bodyPr/>
                    <a:lstStyle/>
                    <a:p>
                      <a:r>
                        <a:rPr lang="en-US" sz="1000" i="0"/>
                        <a:t>C4 (and C3) Number and Median Age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t>Causal: Separating multiple metrics into distinct drivers</a:t>
                      </a:r>
                    </a:p>
                  </a:txBody>
                  <a:tcPr anchor="ctr"/>
                </a:tc>
                <a:extLst>
                  <a:ext uri="{0D108BD9-81ED-4DB2-BD59-A6C34878D82A}">
                    <a16:rowId xmlns:a16="http://schemas.microsoft.com/office/drawing/2014/main" val="4069512698"/>
                  </a:ext>
                </a:extLst>
              </a:tr>
              <a:tr h="182880">
                <a:tc>
                  <a:txBody>
                    <a:bodyPr/>
                    <a:lstStyle/>
                    <a:p>
                      <a:endParaRPr lang="en-US" sz="1000"/>
                    </a:p>
                  </a:txBody>
                  <a:tcPr anchor="ctr"/>
                </a:tc>
                <a:tc>
                  <a:txBody>
                    <a:bodyPr/>
                    <a:lstStyle/>
                    <a:p>
                      <a:r>
                        <a:rPr lang="en-US" sz="1000" i="0"/>
                        <a:t>NMC due to Supply</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t>Hypothesis: </a:t>
                      </a:r>
                      <a:r>
                        <a:rPr lang="en-US" sz="1000" i="0"/>
                        <a:t>Adding integration points with P2P Supply outcomes</a:t>
                      </a:r>
                    </a:p>
                  </a:txBody>
                  <a:tcPr anchor="ctr"/>
                </a:tc>
                <a:extLst>
                  <a:ext uri="{0D108BD9-81ED-4DB2-BD59-A6C34878D82A}">
                    <a16:rowId xmlns:a16="http://schemas.microsoft.com/office/drawing/2014/main" val="1884997685"/>
                  </a:ext>
                </a:extLst>
              </a:tr>
            </a:tbl>
          </a:graphicData>
        </a:graphic>
      </p:graphicFrame>
      <p:sp>
        <p:nvSpPr>
          <p:cNvPr id="20" name="Rectangle 19">
            <a:extLst>
              <a:ext uri="{FF2B5EF4-FFF2-40B4-BE49-F238E27FC236}">
                <a16:creationId xmlns:a16="http://schemas.microsoft.com/office/drawing/2014/main" id="{1A64F9C2-A855-E328-E8AF-1DBF6A28F8ED}"/>
              </a:ext>
            </a:extLst>
          </p:cNvPr>
          <p:cNvSpPr/>
          <p:nvPr/>
        </p:nvSpPr>
        <p:spPr>
          <a:xfrm>
            <a:off x="11252791" y="5198056"/>
            <a:ext cx="639919" cy="246221"/>
          </a:xfrm>
          <a:prstGeom prst="rect">
            <a:avLst/>
          </a:prstGeom>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a:ea typeface="+mn-ea"/>
                <a:cs typeface="Segoe UI" panose="020B0502040204020203" pitchFamily="34" charset="0"/>
              </a:rPr>
              <a:t>Legend</a:t>
            </a:r>
          </a:p>
        </p:txBody>
      </p:sp>
      <p:sp>
        <p:nvSpPr>
          <p:cNvPr id="23" name="TextBox 22">
            <a:extLst>
              <a:ext uri="{FF2B5EF4-FFF2-40B4-BE49-F238E27FC236}">
                <a16:creationId xmlns:a16="http://schemas.microsoft.com/office/drawing/2014/main" id="{942941C3-B4BB-2FFA-34F1-33313B0975EA}"/>
              </a:ext>
            </a:extLst>
          </p:cNvPr>
          <p:cNvSpPr txBox="1"/>
          <p:nvPr/>
        </p:nvSpPr>
        <p:spPr>
          <a:xfrm>
            <a:off x="7801556" y="682021"/>
            <a:ext cx="3921052" cy="338554"/>
          </a:xfrm>
          <a:prstGeom prst="rect">
            <a:avLst/>
          </a:prstGeom>
          <a:noFill/>
        </p:spPr>
        <p:txBody>
          <a:bodyPr wrap="square" lIns="0" r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Arial"/>
                <a:ea typeface="+mn-ea"/>
                <a:cs typeface="Times New Roman"/>
              </a:rPr>
              <a:t>Summary of changes</a:t>
            </a:r>
          </a:p>
        </p:txBody>
      </p:sp>
      <p:sp>
        <p:nvSpPr>
          <p:cNvPr id="28" name="TextBox 27">
            <a:extLst>
              <a:ext uri="{FF2B5EF4-FFF2-40B4-BE49-F238E27FC236}">
                <a16:creationId xmlns:a16="http://schemas.microsoft.com/office/drawing/2014/main" id="{CBE02E05-D0BC-9489-651B-D7055F69DC65}"/>
              </a:ext>
            </a:extLst>
          </p:cNvPr>
          <p:cNvSpPr txBox="1"/>
          <p:nvPr/>
        </p:nvSpPr>
        <p:spPr>
          <a:xfrm>
            <a:off x="11363005" y="5472756"/>
            <a:ext cx="616239" cy="21544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
                <a:solidFill>
                  <a:srgbClr val="000000"/>
                </a:solidFill>
                <a:latin typeface="Arial"/>
                <a:cs typeface="Segoe UI" panose="020B0502040204020203" pitchFamily="34" charset="0"/>
              </a:rPr>
              <a:t> Addition</a:t>
            </a:r>
            <a:endParaRPr kumimoji="0" lang="en-US" sz="800" b="0" i="0" u="none" strike="noStrike" kern="1200" cap="none" spc="0" normalizeH="0" baseline="0" noProof="0">
              <a:ln>
                <a:noFill/>
              </a:ln>
              <a:solidFill>
                <a:srgbClr val="000000"/>
              </a:solidFill>
              <a:effectLst/>
              <a:uLnTx/>
              <a:uFillTx/>
              <a:latin typeface="Arial"/>
              <a:ea typeface="+mn-ea"/>
              <a:cs typeface="Segoe UI" panose="020B0502040204020203" pitchFamily="34" charset="0"/>
            </a:endParaRPr>
          </a:p>
        </p:txBody>
      </p:sp>
      <p:sp>
        <p:nvSpPr>
          <p:cNvPr id="27" name="Oval 26">
            <a:extLst>
              <a:ext uri="{FF2B5EF4-FFF2-40B4-BE49-F238E27FC236}">
                <a16:creationId xmlns:a16="http://schemas.microsoft.com/office/drawing/2014/main" id="{B9CD459E-BAB8-AC84-1DEF-3E0388C7016E}"/>
              </a:ext>
            </a:extLst>
          </p:cNvPr>
          <p:cNvSpPr/>
          <p:nvPr/>
        </p:nvSpPr>
        <p:spPr>
          <a:xfrm>
            <a:off x="11252791" y="5489038"/>
            <a:ext cx="182880" cy="182880"/>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bg1"/>
                </a:solidFill>
              </a:rPr>
              <a:t>+</a:t>
            </a:r>
          </a:p>
        </p:txBody>
      </p:sp>
      <p:sp>
        <p:nvSpPr>
          <p:cNvPr id="29" name="TextBox 28">
            <a:extLst>
              <a:ext uri="{FF2B5EF4-FFF2-40B4-BE49-F238E27FC236}">
                <a16:creationId xmlns:a16="http://schemas.microsoft.com/office/drawing/2014/main" id="{0D32532D-7D0B-B983-9C94-C9EC9194764F}"/>
              </a:ext>
            </a:extLst>
          </p:cNvPr>
          <p:cNvSpPr txBox="1"/>
          <p:nvPr/>
        </p:nvSpPr>
        <p:spPr>
          <a:xfrm>
            <a:off x="11363004" y="5748764"/>
            <a:ext cx="616239" cy="21544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
                <a:solidFill>
                  <a:srgbClr val="000000"/>
                </a:solidFill>
                <a:latin typeface="Arial"/>
                <a:cs typeface="Segoe UI" panose="020B0502040204020203" pitchFamily="34" charset="0"/>
              </a:rPr>
              <a:t> Revision</a:t>
            </a:r>
            <a:endParaRPr kumimoji="0" lang="en-US" sz="800" b="0" i="0" u="none" strike="noStrike" kern="1200" cap="none" spc="0" normalizeH="0" baseline="0" noProof="0">
              <a:ln>
                <a:noFill/>
              </a:ln>
              <a:solidFill>
                <a:srgbClr val="000000"/>
              </a:solidFill>
              <a:effectLst/>
              <a:uLnTx/>
              <a:uFillTx/>
              <a:latin typeface="Arial"/>
              <a:ea typeface="+mn-ea"/>
              <a:cs typeface="Segoe UI" panose="020B0502040204020203" pitchFamily="34" charset="0"/>
            </a:endParaRPr>
          </a:p>
        </p:txBody>
      </p:sp>
      <p:sp>
        <p:nvSpPr>
          <p:cNvPr id="30" name="Oval 29">
            <a:extLst>
              <a:ext uri="{FF2B5EF4-FFF2-40B4-BE49-F238E27FC236}">
                <a16:creationId xmlns:a16="http://schemas.microsoft.com/office/drawing/2014/main" id="{B232C610-0BE8-E989-3DDC-D521A5FF62C9}"/>
              </a:ext>
            </a:extLst>
          </p:cNvPr>
          <p:cNvSpPr/>
          <p:nvPr/>
        </p:nvSpPr>
        <p:spPr>
          <a:xfrm>
            <a:off x="11252791" y="5748764"/>
            <a:ext cx="182880" cy="182880"/>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a:solidFill>
                  <a:schemeClr val="bg1"/>
                </a:solidFill>
              </a:rPr>
              <a:t>Δ</a:t>
            </a:r>
            <a:endParaRPr lang="en-US" sz="1400">
              <a:solidFill>
                <a:schemeClr val="bg1"/>
              </a:solidFill>
            </a:endParaRPr>
          </a:p>
        </p:txBody>
      </p:sp>
      <p:sp>
        <p:nvSpPr>
          <p:cNvPr id="31" name="TextBox 30">
            <a:extLst>
              <a:ext uri="{FF2B5EF4-FFF2-40B4-BE49-F238E27FC236}">
                <a16:creationId xmlns:a16="http://schemas.microsoft.com/office/drawing/2014/main" id="{96ACF523-6E37-E96B-0D3B-9780D7AFA80E}"/>
              </a:ext>
            </a:extLst>
          </p:cNvPr>
          <p:cNvSpPr txBox="1"/>
          <p:nvPr/>
        </p:nvSpPr>
        <p:spPr>
          <a:xfrm>
            <a:off x="11363005" y="6001437"/>
            <a:ext cx="616239" cy="21544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
                <a:solidFill>
                  <a:srgbClr val="000000"/>
                </a:solidFill>
                <a:latin typeface="Arial"/>
                <a:cs typeface="Segoe UI" panose="020B0502040204020203" pitchFamily="34" charset="0"/>
              </a:rPr>
              <a:t> Deletion</a:t>
            </a:r>
            <a:endParaRPr kumimoji="0" lang="en-US" sz="800" b="0" i="0" u="none" strike="noStrike" kern="1200" cap="none" spc="0" normalizeH="0" baseline="0" noProof="0">
              <a:ln>
                <a:noFill/>
              </a:ln>
              <a:solidFill>
                <a:srgbClr val="000000"/>
              </a:solidFill>
              <a:effectLst/>
              <a:uLnTx/>
              <a:uFillTx/>
              <a:latin typeface="Arial"/>
              <a:ea typeface="+mn-ea"/>
              <a:cs typeface="Segoe UI" panose="020B0502040204020203" pitchFamily="34" charset="0"/>
            </a:endParaRPr>
          </a:p>
        </p:txBody>
      </p:sp>
      <p:sp>
        <p:nvSpPr>
          <p:cNvPr id="32" name="Oval 31">
            <a:extLst>
              <a:ext uri="{FF2B5EF4-FFF2-40B4-BE49-F238E27FC236}">
                <a16:creationId xmlns:a16="http://schemas.microsoft.com/office/drawing/2014/main" id="{76C6665D-56E1-930E-20D6-D9A7859354C9}"/>
              </a:ext>
            </a:extLst>
          </p:cNvPr>
          <p:cNvSpPr/>
          <p:nvPr/>
        </p:nvSpPr>
        <p:spPr>
          <a:xfrm>
            <a:off x="11252791" y="6017719"/>
            <a:ext cx="182880" cy="18288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bg1"/>
                </a:solidFill>
              </a:rPr>
              <a:t>X</a:t>
            </a:r>
          </a:p>
        </p:txBody>
      </p:sp>
      <p:grpSp>
        <p:nvGrpSpPr>
          <p:cNvPr id="120" name="Group 119">
            <a:extLst>
              <a:ext uri="{FF2B5EF4-FFF2-40B4-BE49-F238E27FC236}">
                <a16:creationId xmlns:a16="http://schemas.microsoft.com/office/drawing/2014/main" id="{BE7D6FBB-B766-1FCF-9E3A-14710978CCF6}"/>
              </a:ext>
            </a:extLst>
          </p:cNvPr>
          <p:cNvGrpSpPr/>
          <p:nvPr/>
        </p:nvGrpSpPr>
        <p:grpSpPr>
          <a:xfrm>
            <a:off x="184939" y="3989828"/>
            <a:ext cx="7157977" cy="1321090"/>
            <a:chOff x="184939" y="3585691"/>
            <a:chExt cx="7157977" cy="1321090"/>
          </a:xfrm>
        </p:grpSpPr>
        <p:sp>
          <p:nvSpPr>
            <p:cNvPr id="75" name="Rectangle 74">
              <a:extLst>
                <a:ext uri="{FF2B5EF4-FFF2-40B4-BE49-F238E27FC236}">
                  <a16:creationId xmlns:a16="http://schemas.microsoft.com/office/drawing/2014/main" id="{F3D2B62E-2693-2CD6-33E9-E9805CBC4ED4}"/>
                </a:ext>
              </a:extLst>
            </p:cNvPr>
            <p:cNvSpPr/>
            <p:nvPr/>
          </p:nvSpPr>
          <p:spPr bwMode="gray">
            <a:xfrm>
              <a:off x="184939" y="4599004"/>
              <a:ext cx="1772226" cy="307777"/>
            </a:xfrm>
            <a:prstGeom prst="rect">
              <a:avLst/>
            </a:prstGeom>
            <a:solidFill>
              <a:schemeClr val="bg1"/>
            </a:solid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Times New Roman"/>
                </a:rPr>
                <a:t>Equipment Readiness</a:t>
              </a:r>
            </a:p>
          </p:txBody>
        </p:sp>
        <p:sp>
          <p:nvSpPr>
            <p:cNvPr id="174" name="Rectangle 173">
              <a:extLst>
                <a:ext uri="{FF2B5EF4-FFF2-40B4-BE49-F238E27FC236}">
                  <a16:creationId xmlns:a16="http://schemas.microsoft.com/office/drawing/2014/main" id="{F9DB6848-D9F9-F35A-6A8F-960F2613BF8E}"/>
                </a:ext>
              </a:extLst>
            </p:cNvPr>
            <p:cNvSpPr/>
            <p:nvPr/>
          </p:nvSpPr>
          <p:spPr bwMode="gray">
            <a:xfrm>
              <a:off x="2688300" y="3927658"/>
              <a:ext cx="1786031" cy="176202"/>
            </a:xfrm>
            <a:prstGeom prst="rect">
              <a:avLst/>
            </a:prstGeom>
            <a:solidFill>
              <a:schemeClr val="bg1"/>
            </a:solid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algn="ctr" defTabSz="1097253" fontAlgn="auto">
                <a:spcBef>
                  <a:spcPts val="0"/>
                </a:spcBef>
                <a:spcAft>
                  <a:spcPts val="0"/>
                </a:spcAft>
              </a:pPr>
              <a:r>
                <a:rPr lang="en-US" sz="800" b="1" kern="0" err="1">
                  <a:solidFill>
                    <a:srgbClr val="010101"/>
                  </a:solidFill>
                  <a:latin typeface="Arial"/>
                  <a:cs typeface="Arial" panose="020B0604020202020204" pitchFamily="34" charset="0"/>
                </a:rPr>
                <a:t>NMC</a:t>
              </a:r>
              <a:r>
                <a:rPr lang="en-US" sz="800" b="1" kern="0">
                  <a:solidFill>
                    <a:srgbClr val="010101"/>
                  </a:solidFill>
                  <a:latin typeface="Arial"/>
                  <a:cs typeface="Arial" panose="020B0604020202020204" pitchFamily="34" charset="0"/>
                </a:rPr>
                <a:t> due to Supply</a:t>
              </a:r>
            </a:p>
          </p:txBody>
        </p:sp>
        <p:sp>
          <p:nvSpPr>
            <p:cNvPr id="175" name="Rectangle 174">
              <a:extLst>
                <a:ext uri="{FF2B5EF4-FFF2-40B4-BE49-F238E27FC236}">
                  <a16:creationId xmlns:a16="http://schemas.microsoft.com/office/drawing/2014/main" id="{FE66AA7E-78D7-5794-82D9-16D000D74157}"/>
                </a:ext>
              </a:extLst>
            </p:cNvPr>
            <p:cNvSpPr/>
            <p:nvPr/>
          </p:nvSpPr>
          <p:spPr bwMode="gray">
            <a:xfrm>
              <a:off x="5556885" y="3798396"/>
              <a:ext cx="1786031" cy="269298"/>
            </a:xfrm>
            <a:prstGeom prst="rect">
              <a:avLst/>
            </a:prstGeom>
            <a:solidFill>
              <a:schemeClr val="bg1"/>
            </a:solid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algn="ctr" defTabSz="1097253" fontAlgn="auto">
                <a:spcBef>
                  <a:spcPts val="0"/>
                </a:spcBef>
                <a:spcAft>
                  <a:spcPts val="0"/>
                </a:spcAft>
              </a:pPr>
              <a:r>
                <a:rPr lang="en-US" sz="800" b="1" kern="0">
                  <a:solidFill>
                    <a:srgbClr val="010101"/>
                  </a:solidFill>
                  <a:latin typeface="Arial"/>
                  <a:cs typeface="Arial" panose="020B0604020202020204" pitchFamily="34" charset="0"/>
                </a:rPr>
                <a:t>C3/2 Open Requisitions on Priority </a:t>
              </a:r>
              <a:r>
                <a:rPr lang="en-US" sz="800" b="1" kern="0" err="1">
                  <a:solidFill>
                    <a:srgbClr val="010101"/>
                  </a:solidFill>
                  <a:latin typeface="Arial"/>
                  <a:cs typeface="Arial" panose="020B0604020202020204" pitchFamily="34" charset="0"/>
                </a:rPr>
                <a:t>MFOM</a:t>
              </a:r>
              <a:r>
                <a:rPr lang="en-US" sz="800" b="1" kern="0">
                  <a:solidFill>
                    <a:srgbClr val="010101"/>
                  </a:solidFill>
                  <a:latin typeface="Arial"/>
                  <a:cs typeface="Arial" panose="020B0604020202020204" pitchFamily="34" charset="0"/>
                </a:rPr>
                <a:t> Systems</a:t>
              </a:r>
            </a:p>
          </p:txBody>
        </p:sp>
        <p:sp>
          <p:nvSpPr>
            <p:cNvPr id="176" name="Rectangle 175">
              <a:extLst>
                <a:ext uri="{FF2B5EF4-FFF2-40B4-BE49-F238E27FC236}">
                  <a16:creationId xmlns:a16="http://schemas.microsoft.com/office/drawing/2014/main" id="{B365B11D-89AF-FE57-3573-293183BAF2DD}"/>
                </a:ext>
              </a:extLst>
            </p:cNvPr>
            <p:cNvSpPr/>
            <p:nvPr/>
          </p:nvSpPr>
          <p:spPr bwMode="gray">
            <a:xfrm>
              <a:off x="5556885" y="3585691"/>
              <a:ext cx="1786031" cy="176202"/>
            </a:xfrm>
            <a:prstGeom prst="rect">
              <a:avLst/>
            </a:prstGeom>
            <a:solidFill>
              <a:schemeClr val="bg1"/>
            </a:solid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algn="ctr" defTabSz="1097253" fontAlgn="auto">
                <a:spcBef>
                  <a:spcPts val="0"/>
                </a:spcBef>
                <a:spcAft>
                  <a:spcPts val="0"/>
                </a:spcAft>
              </a:pPr>
              <a:r>
                <a:rPr lang="en-US" sz="800" b="1" kern="0">
                  <a:solidFill>
                    <a:srgbClr val="010101"/>
                  </a:solidFill>
                  <a:latin typeface="Arial"/>
                  <a:cs typeface="Arial" panose="020B0604020202020204" pitchFamily="34" charset="0"/>
                </a:rPr>
                <a:t>C4 Open Requisitions</a:t>
              </a:r>
            </a:p>
          </p:txBody>
        </p:sp>
        <p:cxnSp>
          <p:nvCxnSpPr>
            <p:cNvPr id="187" name="Elbow Connector 117">
              <a:extLst>
                <a:ext uri="{FF2B5EF4-FFF2-40B4-BE49-F238E27FC236}">
                  <a16:creationId xmlns:a16="http://schemas.microsoft.com/office/drawing/2014/main" id="{626FE6DD-F4B5-440D-315D-020A1A3915FC}"/>
                </a:ext>
              </a:extLst>
            </p:cNvPr>
            <p:cNvCxnSpPr>
              <a:cxnSpLocks/>
              <a:stCxn id="176" idx="1"/>
              <a:endCxn id="174" idx="3"/>
            </p:cNvCxnSpPr>
            <p:nvPr/>
          </p:nvCxnSpPr>
          <p:spPr bwMode="auto">
            <a:xfrm rot="10800000" flipV="1">
              <a:off x="4474331" y="3673791"/>
              <a:ext cx="1082554" cy="341967"/>
            </a:xfrm>
            <a:prstGeom prst="bentConnector3">
              <a:avLst>
                <a:gd name="adj1" fmla="val 50000"/>
              </a:avLst>
            </a:prstGeom>
            <a:solidFill>
              <a:srgbClr val="FFFFCC"/>
            </a:solidFill>
            <a:ln w="12700" cap="flat" cmpd="sng" algn="ctr">
              <a:solidFill>
                <a:srgbClr val="01010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0" name="Elbow Connector 117">
              <a:extLst>
                <a:ext uri="{FF2B5EF4-FFF2-40B4-BE49-F238E27FC236}">
                  <a16:creationId xmlns:a16="http://schemas.microsoft.com/office/drawing/2014/main" id="{BCA98775-6886-1F99-633B-B55D08DABD3F}"/>
                </a:ext>
              </a:extLst>
            </p:cNvPr>
            <p:cNvCxnSpPr>
              <a:cxnSpLocks/>
              <a:stCxn id="175" idx="1"/>
              <a:endCxn id="174" idx="3"/>
            </p:cNvCxnSpPr>
            <p:nvPr/>
          </p:nvCxnSpPr>
          <p:spPr bwMode="auto">
            <a:xfrm rot="10800000" flipV="1">
              <a:off x="4474331" y="3933045"/>
              <a:ext cx="1082554" cy="82714"/>
            </a:xfrm>
            <a:prstGeom prst="bentConnector3">
              <a:avLst>
                <a:gd name="adj1" fmla="val 50000"/>
              </a:avLst>
            </a:prstGeom>
            <a:solidFill>
              <a:srgbClr val="FFFFCC"/>
            </a:solidFill>
            <a:ln w="12700" cap="flat" cmpd="sng" algn="ctr">
              <a:solidFill>
                <a:srgbClr val="01010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3" name="Elbow Connector 99">
              <a:extLst>
                <a:ext uri="{FF2B5EF4-FFF2-40B4-BE49-F238E27FC236}">
                  <a16:creationId xmlns:a16="http://schemas.microsoft.com/office/drawing/2014/main" id="{0E78A628-61FD-54B0-EC42-D4C9E5D55671}"/>
                </a:ext>
              </a:extLst>
            </p:cNvPr>
            <p:cNvCxnSpPr>
              <a:cxnSpLocks/>
              <a:stCxn id="174" idx="1"/>
              <a:endCxn id="75" idx="3"/>
            </p:cNvCxnSpPr>
            <p:nvPr/>
          </p:nvCxnSpPr>
          <p:spPr>
            <a:xfrm rot="10800000" flipV="1">
              <a:off x="1957166" y="4015759"/>
              <a:ext cx="731135" cy="737134"/>
            </a:xfrm>
            <a:prstGeom prst="bentConnector3">
              <a:avLst>
                <a:gd name="adj1" fmla="val 50000"/>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grpSp>
        <p:nvGrpSpPr>
          <p:cNvPr id="118" name="Group 117">
            <a:extLst>
              <a:ext uri="{FF2B5EF4-FFF2-40B4-BE49-F238E27FC236}">
                <a16:creationId xmlns:a16="http://schemas.microsoft.com/office/drawing/2014/main" id="{9A5796F2-75A3-BBBD-52F6-5F6638982F52}"/>
              </a:ext>
            </a:extLst>
          </p:cNvPr>
          <p:cNvGrpSpPr/>
          <p:nvPr/>
        </p:nvGrpSpPr>
        <p:grpSpPr>
          <a:xfrm>
            <a:off x="184939" y="1263049"/>
            <a:ext cx="7126140" cy="519415"/>
            <a:chOff x="4539364" y="2709889"/>
            <a:chExt cx="7126140" cy="519415"/>
          </a:xfrm>
        </p:grpSpPr>
        <p:cxnSp>
          <p:nvCxnSpPr>
            <p:cNvPr id="104" name="Straight Arrow Connector 103">
              <a:extLst>
                <a:ext uri="{FF2B5EF4-FFF2-40B4-BE49-F238E27FC236}">
                  <a16:creationId xmlns:a16="http://schemas.microsoft.com/office/drawing/2014/main" id="{A482B4DC-4861-A419-74FC-190AC9A53163}"/>
                </a:ext>
              </a:extLst>
            </p:cNvPr>
            <p:cNvCxnSpPr>
              <a:cxnSpLocks/>
              <a:endCxn id="107" idx="3"/>
            </p:cNvCxnSpPr>
            <p:nvPr/>
          </p:nvCxnSpPr>
          <p:spPr>
            <a:xfrm flipH="1" flipV="1">
              <a:off x="8866605" y="2800507"/>
              <a:ext cx="1283353" cy="291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Rectangle 104">
              <a:extLst>
                <a:ext uri="{FF2B5EF4-FFF2-40B4-BE49-F238E27FC236}">
                  <a16:creationId xmlns:a16="http://schemas.microsoft.com/office/drawing/2014/main" id="{CC60731A-607A-0568-48C0-7F69B0EFA21D}"/>
                </a:ext>
              </a:extLst>
            </p:cNvPr>
            <p:cNvSpPr/>
            <p:nvPr/>
          </p:nvSpPr>
          <p:spPr bwMode="gray">
            <a:xfrm>
              <a:off x="4539364" y="2857759"/>
              <a:ext cx="1810235" cy="228600"/>
            </a:xfrm>
            <a:prstGeom prst="rect">
              <a:avLst/>
            </a:prstGeom>
            <a:solidFill>
              <a:schemeClr val="bg1"/>
            </a:solid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marL="0" marR="0" lvl="0" indent="0" algn="ctr" defTabSz="914377" rtl="0" eaLnBrk="1" fontAlgn="auto" latinLnBrk="0" hangingPunct="1">
                <a:lnSpc>
                  <a:spcPct val="95000"/>
                </a:lnSpc>
                <a:spcBef>
                  <a:spcPct val="50000"/>
                </a:spcBef>
                <a:spcAft>
                  <a:spcPts val="0"/>
                </a:spcAft>
                <a:buClr>
                  <a:srgbClr val="F0776A"/>
                </a:buClr>
                <a:buSzTx/>
                <a:buFontTx/>
                <a:buNone/>
                <a:tabLst/>
                <a:defRPr/>
              </a:pPr>
              <a:r>
                <a:rPr kumimoji="0" lang="en-US" sz="800" b="1" i="0" u="none" strike="noStrike" kern="0" cap="none" spc="0" normalizeH="0" baseline="0" noProof="0">
                  <a:ln>
                    <a:noFill/>
                  </a:ln>
                  <a:solidFill>
                    <a:srgbClr val="010101"/>
                  </a:solidFill>
                  <a:effectLst/>
                  <a:uLnTx/>
                  <a:uFillTx/>
                  <a:latin typeface="Arial" charset="0"/>
                  <a:ea typeface="+mn-ea"/>
                  <a:cs typeface="Times New Roman"/>
                </a:rPr>
                <a:t>Supply Readiness</a:t>
              </a:r>
            </a:p>
          </p:txBody>
        </p:sp>
        <p:sp>
          <p:nvSpPr>
            <p:cNvPr id="106" name="Rectangle 105">
              <a:extLst>
                <a:ext uri="{FF2B5EF4-FFF2-40B4-BE49-F238E27FC236}">
                  <a16:creationId xmlns:a16="http://schemas.microsoft.com/office/drawing/2014/main" id="{A6283CE6-D323-2948-1136-2D70D7606DC0}"/>
                </a:ext>
              </a:extLst>
            </p:cNvPr>
            <p:cNvSpPr/>
            <p:nvPr/>
          </p:nvSpPr>
          <p:spPr bwMode="gray">
            <a:xfrm>
              <a:off x="7077257" y="2902560"/>
              <a:ext cx="1784895" cy="136280"/>
            </a:xfrm>
            <a:prstGeom prst="rect">
              <a:avLst/>
            </a:prstGeom>
            <a:solidFill>
              <a:schemeClr val="bg1"/>
            </a:solid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Times New Roman"/>
                </a:rPr>
                <a:t>Net Effectiveness</a:t>
              </a:r>
            </a:p>
          </p:txBody>
        </p:sp>
        <p:sp>
          <p:nvSpPr>
            <p:cNvPr id="107" name="Rectangle 106">
              <a:extLst>
                <a:ext uri="{FF2B5EF4-FFF2-40B4-BE49-F238E27FC236}">
                  <a16:creationId xmlns:a16="http://schemas.microsoft.com/office/drawing/2014/main" id="{F0BA4A8E-D837-A4E9-72D6-7D48BAA470DE}"/>
                </a:ext>
              </a:extLst>
            </p:cNvPr>
            <p:cNvSpPr/>
            <p:nvPr/>
          </p:nvSpPr>
          <p:spPr bwMode="gray">
            <a:xfrm>
              <a:off x="7068915" y="2709889"/>
              <a:ext cx="1797690" cy="181236"/>
            </a:xfrm>
            <a:prstGeom prst="rect">
              <a:avLst/>
            </a:prstGeom>
            <a:solidFill>
              <a:schemeClr val="bg1"/>
            </a:solid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Times New Roman"/>
                </a:rPr>
                <a:t>Allowance Effectiveness</a:t>
              </a:r>
            </a:p>
          </p:txBody>
        </p:sp>
        <p:cxnSp>
          <p:nvCxnSpPr>
            <p:cNvPr id="108" name="Elbow Connector 25">
              <a:extLst>
                <a:ext uri="{FF2B5EF4-FFF2-40B4-BE49-F238E27FC236}">
                  <a16:creationId xmlns:a16="http://schemas.microsoft.com/office/drawing/2014/main" id="{4989842A-E0B7-4878-635E-5D2C9E0D868D}"/>
                </a:ext>
              </a:extLst>
            </p:cNvPr>
            <p:cNvCxnSpPr>
              <a:cxnSpLocks/>
              <a:stCxn id="107" idx="1"/>
              <a:endCxn id="105" idx="3"/>
            </p:cNvCxnSpPr>
            <p:nvPr/>
          </p:nvCxnSpPr>
          <p:spPr>
            <a:xfrm rot="10800000" flipV="1">
              <a:off x="6349599" y="2800507"/>
              <a:ext cx="719316" cy="171552"/>
            </a:xfrm>
            <a:prstGeom prst="bentConnector3">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Elbow Connector 27">
              <a:extLst>
                <a:ext uri="{FF2B5EF4-FFF2-40B4-BE49-F238E27FC236}">
                  <a16:creationId xmlns:a16="http://schemas.microsoft.com/office/drawing/2014/main" id="{E5091322-F8AE-D7EE-27B6-43B5758B4A92}"/>
                </a:ext>
              </a:extLst>
            </p:cNvPr>
            <p:cNvCxnSpPr>
              <a:cxnSpLocks/>
              <a:stCxn id="106" idx="1"/>
              <a:endCxn id="105" idx="3"/>
            </p:cNvCxnSpPr>
            <p:nvPr/>
          </p:nvCxnSpPr>
          <p:spPr>
            <a:xfrm rot="10800000" flipV="1">
              <a:off x="6349599" y="2970699"/>
              <a:ext cx="727658" cy="1359"/>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Rectangle 110">
              <a:extLst>
                <a:ext uri="{FF2B5EF4-FFF2-40B4-BE49-F238E27FC236}">
                  <a16:creationId xmlns:a16="http://schemas.microsoft.com/office/drawing/2014/main" id="{13019E09-4057-60ED-6D9A-20DDDCD57764}"/>
                </a:ext>
              </a:extLst>
            </p:cNvPr>
            <p:cNvSpPr/>
            <p:nvPr/>
          </p:nvSpPr>
          <p:spPr bwMode="gray">
            <a:xfrm>
              <a:off x="7081745" y="3083697"/>
              <a:ext cx="1779471" cy="145607"/>
            </a:xfrm>
            <a:prstGeom prst="rect">
              <a:avLst/>
            </a:prstGeom>
            <a:solidFill>
              <a:schemeClr val="bg1"/>
            </a:solidFill>
            <a:ln w="12700" cap="flat" cmpd="sng" algn="ctr">
              <a:solidFill>
                <a:schemeClr val="tx1"/>
              </a:solidFill>
              <a:prstDash val="dash"/>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marL="0" marR="0" lvl="0" indent="0" algn="ctr" defTabSz="1097253"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Arial" panose="020B0604020202020204" pitchFamily="34" charset="0"/>
                </a:rPr>
                <a:t>Endurance Supply </a:t>
              </a:r>
              <a:r>
                <a:rPr kumimoji="0" lang="en-US" sz="800" b="1" i="0" u="none" strike="noStrike" kern="0" cap="none" spc="0" normalizeH="0" baseline="0" noProof="0" err="1">
                  <a:ln>
                    <a:noFill/>
                  </a:ln>
                  <a:solidFill>
                    <a:srgbClr val="010101"/>
                  </a:solidFill>
                  <a:effectLst/>
                  <a:uLnTx/>
                  <a:uFillTx/>
                  <a:latin typeface="Arial"/>
                  <a:ea typeface="+mn-ea"/>
                  <a:cs typeface="Arial" panose="020B0604020202020204" pitchFamily="34" charset="0"/>
                </a:rPr>
                <a:t>Es</a:t>
              </a:r>
              <a:endParaRPr kumimoji="0" lang="en-US" sz="800" b="1" i="0" u="none" strike="noStrike" kern="0" cap="none" spc="0" normalizeH="0" baseline="0" noProof="0">
                <a:ln>
                  <a:noFill/>
                </a:ln>
                <a:solidFill>
                  <a:srgbClr val="010101"/>
                </a:solidFill>
                <a:effectLst/>
                <a:uLnTx/>
                <a:uFillTx/>
                <a:latin typeface="Arial"/>
                <a:ea typeface="+mn-ea"/>
                <a:cs typeface="Arial" panose="020B0604020202020204" pitchFamily="34" charset="0"/>
              </a:endParaRPr>
            </a:p>
          </p:txBody>
        </p:sp>
        <p:sp>
          <p:nvSpPr>
            <p:cNvPr id="112" name="Rectangle 111">
              <a:extLst>
                <a:ext uri="{FF2B5EF4-FFF2-40B4-BE49-F238E27FC236}">
                  <a16:creationId xmlns:a16="http://schemas.microsoft.com/office/drawing/2014/main" id="{146CDD7C-4E23-FDD8-C652-2C1F6F41E38C}"/>
                </a:ext>
              </a:extLst>
            </p:cNvPr>
            <p:cNvSpPr/>
            <p:nvPr/>
          </p:nvSpPr>
          <p:spPr bwMode="gray">
            <a:xfrm>
              <a:off x="9909095" y="2729180"/>
              <a:ext cx="1745469" cy="200130"/>
            </a:xfrm>
            <a:prstGeom prst="rect">
              <a:avLst/>
            </a:prstGeom>
            <a:solidFill>
              <a:schemeClr val="bg1"/>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Times New Roman"/>
                </a:rPr>
                <a:t>Not Carried </a:t>
              </a:r>
            </a:p>
          </p:txBody>
        </p:sp>
        <p:cxnSp>
          <p:nvCxnSpPr>
            <p:cNvPr id="113" name="Elbow Connector 141">
              <a:extLst>
                <a:ext uri="{FF2B5EF4-FFF2-40B4-BE49-F238E27FC236}">
                  <a16:creationId xmlns:a16="http://schemas.microsoft.com/office/drawing/2014/main" id="{F1B96B97-3C24-8587-1FBD-B77E5CA7EBD0}"/>
                </a:ext>
              </a:extLst>
            </p:cNvPr>
            <p:cNvCxnSpPr>
              <a:cxnSpLocks/>
              <a:stCxn id="114" idx="1"/>
            </p:cNvCxnSpPr>
            <p:nvPr/>
          </p:nvCxnSpPr>
          <p:spPr>
            <a:xfrm rot="10800000">
              <a:off x="8880571" y="2971061"/>
              <a:ext cx="1028524" cy="92497"/>
            </a:xfrm>
            <a:prstGeom prst="bentConnector3">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4" name="Rectangle 113">
              <a:extLst>
                <a:ext uri="{FF2B5EF4-FFF2-40B4-BE49-F238E27FC236}">
                  <a16:creationId xmlns:a16="http://schemas.microsoft.com/office/drawing/2014/main" id="{84ADDD7A-5D34-BE48-66B8-CB769885317C}"/>
                </a:ext>
              </a:extLst>
            </p:cNvPr>
            <p:cNvSpPr/>
            <p:nvPr/>
          </p:nvSpPr>
          <p:spPr bwMode="gray">
            <a:xfrm>
              <a:off x="9909095" y="2957306"/>
              <a:ext cx="1756409" cy="212501"/>
            </a:xfrm>
            <a:prstGeom prst="rect">
              <a:avLst/>
            </a:prstGeom>
            <a:solidFill>
              <a:schemeClr val="bg1"/>
            </a:solidFill>
            <a:ln w="12700" cap="flat" cmpd="sng" algn="ctr">
              <a:solidFill>
                <a:schemeClr val="tx1"/>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Times New Roman"/>
                </a:rPr>
                <a:t>Not in Stock</a:t>
              </a:r>
            </a:p>
          </p:txBody>
        </p:sp>
        <p:cxnSp>
          <p:nvCxnSpPr>
            <p:cNvPr id="116" name="Elbow Connector 7">
              <a:extLst>
                <a:ext uri="{FF2B5EF4-FFF2-40B4-BE49-F238E27FC236}">
                  <a16:creationId xmlns:a16="http://schemas.microsoft.com/office/drawing/2014/main" id="{A6D728A3-FC9F-3CF8-8A87-70114754ADED}"/>
                </a:ext>
              </a:extLst>
            </p:cNvPr>
            <p:cNvCxnSpPr>
              <a:cxnSpLocks/>
              <a:stCxn id="111" idx="1"/>
            </p:cNvCxnSpPr>
            <p:nvPr/>
          </p:nvCxnSpPr>
          <p:spPr>
            <a:xfrm rot="10800000">
              <a:off x="6695875" y="2968001"/>
              <a:ext cx="385870" cy="188501"/>
            </a:xfrm>
            <a:prstGeom prst="bentConnector3">
              <a:avLst>
                <a:gd name="adj1" fmla="val 97394"/>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Arrow Connector 116">
              <a:extLst>
                <a:ext uri="{FF2B5EF4-FFF2-40B4-BE49-F238E27FC236}">
                  <a16:creationId xmlns:a16="http://schemas.microsoft.com/office/drawing/2014/main" id="{59212A23-6466-41C6-132C-1B26F20CF16B}"/>
                </a:ext>
              </a:extLst>
            </p:cNvPr>
            <p:cNvCxnSpPr/>
            <p:nvPr/>
          </p:nvCxnSpPr>
          <p:spPr>
            <a:xfrm flipV="1">
              <a:off x="9392443" y="2809993"/>
              <a:ext cx="0" cy="16453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23" name="Rectangle 122">
            <a:extLst>
              <a:ext uri="{FF2B5EF4-FFF2-40B4-BE49-F238E27FC236}">
                <a16:creationId xmlns:a16="http://schemas.microsoft.com/office/drawing/2014/main" id="{CF5E97AC-4EA5-2963-6D19-8B23A6EBDE6C}"/>
              </a:ext>
            </a:extLst>
          </p:cNvPr>
          <p:cNvSpPr/>
          <p:nvPr/>
        </p:nvSpPr>
        <p:spPr bwMode="gray">
          <a:xfrm>
            <a:off x="184939" y="3940358"/>
            <a:ext cx="1810235" cy="228600"/>
          </a:xfrm>
          <a:prstGeom prst="rect">
            <a:avLst/>
          </a:prstGeom>
          <a:solidFill>
            <a:schemeClr val="bg1"/>
          </a:solid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marL="0" marR="0" lvl="0" indent="0" algn="ctr" defTabSz="914377" rtl="0" eaLnBrk="1" fontAlgn="auto" latinLnBrk="0" hangingPunct="1">
              <a:lnSpc>
                <a:spcPct val="95000"/>
              </a:lnSpc>
              <a:spcBef>
                <a:spcPct val="50000"/>
              </a:spcBef>
              <a:spcAft>
                <a:spcPts val="0"/>
              </a:spcAft>
              <a:buClr>
                <a:srgbClr val="F0776A"/>
              </a:buClr>
              <a:buSzTx/>
              <a:buFontTx/>
              <a:buNone/>
              <a:tabLst/>
              <a:defRPr/>
            </a:pPr>
            <a:r>
              <a:rPr kumimoji="0" lang="en-US" sz="800" b="1" i="0" u="none" strike="noStrike" kern="0" cap="none" spc="0" normalizeH="0" baseline="0" noProof="0">
                <a:ln>
                  <a:noFill/>
                </a:ln>
                <a:solidFill>
                  <a:srgbClr val="010101"/>
                </a:solidFill>
                <a:effectLst/>
                <a:uLnTx/>
                <a:uFillTx/>
                <a:latin typeface="Arial" charset="0"/>
                <a:ea typeface="+mn-ea"/>
                <a:cs typeface="Times New Roman"/>
              </a:rPr>
              <a:t>Supply Readiness</a:t>
            </a:r>
          </a:p>
        </p:txBody>
      </p:sp>
      <p:sp>
        <p:nvSpPr>
          <p:cNvPr id="134" name="Oval 133">
            <a:extLst>
              <a:ext uri="{FF2B5EF4-FFF2-40B4-BE49-F238E27FC236}">
                <a16:creationId xmlns:a16="http://schemas.microsoft.com/office/drawing/2014/main" id="{7E37FD4B-ABA5-D715-86AE-68D54E2C7C87}"/>
              </a:ext>
            </a:extLst>
          </p:cNvPr>
          <p:cNvSpPr/>
          <p:nvPr/>
        </p:nvSpPr>
        <p:spPr>
          <a:xfrm>
            <a:off x="2710729" y="1254534"/>
            <a:ext cx="182880" cy="18288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bg1"/>
                </a:solidFill>
              </a:rPr>
              <a:t>X</a:t>
            </a:r>
          </a:p>
        </p:txBody>
      </p:sp>
      <p:sp>
        <p:nvSpPr>
          <p:cNvPr id="135" name="Oval 134">
            <a:extLst>
              <a:ext uri="{FF2B5EF4-FFF2-40B4-BE49-F238E27FC236}">
                <a16:creationId xmlns:a16="http://schemas.microsoft.com/office/drawing/2014/main" id="{5910BD31-0823-1E7B-2949-D27C24BB4969}"/>
              </a:ext>
            </a:extLst>
          </p:cNvPr>
          <p:cNvSpPr/>
          <p:nvPr/>
        </p:nvSpPr>
        <p:spPr>
          <a:xfrm>
            <a:off x="2710729" y="1445107"/>
            <a:ext cx="182880" cy="18288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bg1"/>
                </a:solidFill>
              </a:rPr>
              <a:t>X</a:t>
            </a:r>
          </a:p>
        </p:txBody>
      </p:sp>
      <p:sp>
        <p:nvSpPr>
          <p:cNvPr id="136" name="Oval 135">
            <a:extLst>
              <a:ext uri="{FF2B5EF4-FFF2-40B4-BE49-F238E27FC236}">
                <a16:creationId xmlns:a16="http://schemas.microsoft.com/office/drawing/2014/main" id="{723FC269-6E93-703C-250B-5C6ABB5C3931}"/>
              </a:ext>
            </a:extLst>
          </p:cNvPr>
          <p:cNvSpPr/>
          <p:nvPr/>
        </p:nvSpPr>
        <p:spPr>
          <a:xfrm>
            <a:off x="2710729" y="1605212"/>
            <a:ext cx="182880" cy="18288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bg1"/>
                </a:solidFill>
              </a:rPr>
              <a:t>X</a:t>
            </a:r>
          </a:p>
        </p:txBody>
      </p:sp>
      <p:sp>
        <p:nvSpPr>
          <p:cNvPr id="137" name="Oval 136">
            <a:extLst>
              <a:ext uri="{FF2B5EF4-FFF2-40B4-BE49-F238E27FC236}">
                <a16:creationId xmlns:a16="http://schemas.microsoft.com/office/drawing/2014/main" id="{73B99D14-3614-C08F-D325-F858C54AD779}"/>
              </a:ext>
            </a:extLst>
          </p:cNvPr>
          <p:cNvSpPr/>
          <p:nvPr/>
        </p:nvSpPr>
        <p:spPr>
          <a:xfrm>
            <a:off x="5572234" y="1292025"/>
            <a:ext cx="182880" cy="18288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bg1"/>
                </a:solidFill>
              </a:rPr>
              <a:t>X</a:t>
            </a:r>
          </a:p>
        </p:txBody>
      </p:sp>
      <p:sp>
        <p:nvSpPr>
          <p:cNvPr id="138" name="Oval 137">
            <a:extLst>
              <a:ext uri="{FF2B5EF4-FFF2-40B4-BE49-F238E27FC236}">
                <a16:creationId xmlns:a16="http://schemas.microsoft.com/office/drawing/2014/main" id="{8CCAD45D-068D-A170-44CE-A4D29099AF9E}"/>
              </a:ext>
            </a:extLst>
          </p:cNvPr>
          <p:cNvSpPr/>
          <p:nvPr/>
        </p:nvSpPr>
        <p:spPr>
          <a:xfrm>
            <a:off x="5572234" y="1519218"/>
            <a:ext cx="182880" cy="18288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bg1"/>
                </a:solidFill>
              </a:rPr>
              <a:t>X</a:t>
            </a:r>
          </a:p>
        </p:txBody>
      </p:sp>
      <p:grpSp>
        <p:nvGrpSpPr>
          <p:cNvPr id="164" name="Group 163">
            <a:extLst>
              <a:ext uri="{FF2B5EF4-FFF2-40B4-BE49-F238E27FC236}">
                <a16:creationId xmlns:a16="http://schemas.microsoft.com/office/drawing/2014/main" id="{22740BAB-5CD2-3B81-83AF-5B6C23E886BE}"/>
              </a:ext>
            </a:extLst>
          </p:cNvPr>
          <p:cNvGrpSpPr/>
          <p:nvPr/>
        </p:nvGrpSpPr>
        <p:grpSpPr>
          <a:xfrm>
            <a:off x="184939" y="1951204"/>
            <a:ext cx="4289392" cy="823964"/>
            <a:chOff x="4566582" y="3436953"/>
            <a:chExt cx="4289392" cy="823964"/>
          </a:xfrm>
          <a:solidFill>
            <a:schemeClr val="bg1"/>
          </a:solidFill>
        </p:grpSpPr>
        <p:sp>
          <p:nvSpPr>
            <p:cNvPr id="139" name="Rectangle 138">
              <a:extLst>
                <a:ext uri="{FF2B5EF4-FFF2-40B4-BE49-F238E27FC236}">
                  <a16:creationId xmlns:a16="http://schemas.microsoft.com/office/drawing/2014/main" id="{8AD22A51-98C9-9741-454A-4DAC2EF33D7D}"/>
                </a:ext>
              </a:extLst>
            </p:cNvPr>
            <p:cNvSpPr/>
            <p:nvPr/>
          </p:nvSpPr>
          <p:spPr bwMode="gray">
            <a:xfrm>
              <a:off x="4566582" y="3806286"/>
              <a:ext cx="1772226" cy="307777"/>
            </a:xfrm>
            <a:prstGeom prst="rect">
              <a:avLst/>
            </a:prstGeom>
            <a:grp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Times New Roman"/>
                </a:rPr>
                <a:t>Equipment Readiness</a:t>
              </a:r>
            </a:p>
          </p:txBody>
        </p:sp>
        <p:sp>
          <p:nvSpPr>
            <p:cNvPr id="140" name="Rectangle 139">
              <a:extLst>
                <a:ext uri="{FF2B5EF4-FFF2-40B4-BE49-F238E27FC236}">
                  <a16:creationId xmlns:a16="http://schemas.microsoft.com/office/drawing/2014/main" id="{644BC49E-D079-9A8B-0CEB-F1A9A14C4275}"/>
                </a:ext>
              </a:extLst>
            </p:cNvPr>
            <p:cNvSpPr/>
            <p:nvPr/>
          </p:nvSpPr>
          <p:spPr bwMode="gray">
            <a:xfrm>
              <a:off x="7069943" y="3657735"/>
              <a:ext cx="1786031" cy="297103"/>
            </a:xfrm>
            <a:prstGeom prst="rect">
              <a:avLst/>
            </a:prstGeom>
            <a:grp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marL="0" marR="0" lvl="0" indent="0" algn="ctr" defTabSz="1097253"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Arial" panose="020B0604020202020204" pitchFamily="34" charset="0"/>
                </a:rPr>
                <a:t>C4 Number </a:t>
              </a:r>
            </a:p>
            <a:p>
              <a:pPr marL="0" marR="0" lvl="0" indent="0" algn="ctr" defTabSz="1097253"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Arial" panose="020B0604020202020204" pitchFamily="34" charset="0"/>
                </a:rPr>
                <a:t>&amp; Median Age</a:t>
              </a:r>
            </a:p>
          </p:txBody>
        </p:sp>
        <p:sp>
          <p:nvSpPr>
            <p:cNvPr id="141" name="Rectangle 140">
              <a:extLst>
                <a:ext uri="{FF2B5EF4-FFF2-40B4-BE49-F238E27FC236}">
                  <a16:creationId xmlns:a16="http://schemas.microsoft.com/office/drawing/2014/main" id="{B2226855-80E4-6CA8-4B22-696716383999}"/>
                </a:ext>
              </a:extLst>
            </p:cNvPr>
            <p:cNvSpPr/>
            <p:nvPr/>
          </p:nvSpPr>
          <p:spPr bwMode="gray">
            <a:xfrm>
              <a:off x="7076232" y="4005846"/>
              <a:ext cx="1775497" cy="255071"/>
            </a:xfrm>
            <a:prstGeom prst="rect">
              <a:avLst/>
            </a:prstGeom>
            <a:grp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marL="0" marR="0" lvl="0" indent="0" algn="ctr" defTabSz="1097253"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Arial" panose="020B0604020202020204" pitchFamily="34" charset="0"/>
                </a:rPr>
                <a:t>C3 Number </a:t>
              </a:r>
            </a:p>
            <a:p>
              <a:pPr marL="0" marR="0" lvl="0" indent="0" algn="ctr" defTabSz="1097253"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Arial" panose="020B0604020202020204" pitchFamily="34" charset="0"/>
                </a:rPr>
                <a:t>&amp; Median Age</a:t>
              </a:r>
            </a:p>
          </p:txBody>
        </p:sp>
        <p:cxnSp>
          <p:nvCxnSpPr>
            <p:cNvPr id="143" name="Straight Connector 142">
              <a:extLst>
                <a:ext uri="{FF2B5EF4-FFF2-40B4-BE49-F238E27FC236}">
                  <a16:creationId xmlns:a16="http://schemas.microsoft.com/office/drawing/2014/main" id="{E21BACD2-94CF-4E43-49D9-63EE1E6B26D9}"/>
                </a:ext>
              </a:extLst>
            </p:cNvPr>
            <p:cNvCxnSpPr>
              <a:cxnSpLocks/>
            </p:cNvCxnSpPr>
            <p:nvPr/>
          </p:nvCxnSpPr>
          <p:spPr>
            <a:xfrm flipH="1" flipV="1">
              <a:off x="6735245" y="4132577"/>
              <a:ext cx="326220" cy="805"/>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Rectangle 143">
              <a:extLst>
                <a:ext uri="{FF2B5EF4-FFF2-40B4-BE49-F238E27FC236}">
                  <a16:creationId xmlns:a16="http://schemas.microsoft.com/office/drawing/2014/main" id="{447874F2-EE5E-064F-C0F5-D389A86A2CBC}"/>
                </a:ext>
              </a:extLst>
            </p:cNvPr>
            <p:cNvSpPr/>
            <p:nvPr/>
          </p:nvSpPr>
          <p:spPr bwMode="gray">
            <a:xfrm>
              <a:off x="7069943" y="3436953"/>
              <a:ext cx="1786031" cy="169773"/>
            </a:xfrm>
            <a:prstGeom prst="rect">
              <a:avLst/>
            </a:prstGeom>
            <a:grpFill/>
            <a:ln w="12700" cap="flat" cmpd="sng" algn="ctr">
              <a:solidFill>
                <a:srgbClr val="4D4D4D"/>
              </a:solidFill>
              <a:prstDash val="solid"/>
              <a:round/>
              <a:headEnd type="none" w="med" len="med"/>
              <a:tailEnd type="none" w="med" len="med"/>
            </a:ln>
            <a:effectLst>
              <a:outerShdw blurRad="50800" dist="38100" dir="2700000" algn="tl" rotWithShape="0">
                <a:prstClr val="black">
                  <a:alpha val="80000"/>
                </a:prstClr>
              </a:outerShdw>
            </a:effectLst>
          </p:spPr>
          <p:txBody>
            <a:bodyPr vert="horz" wrap="square" lIns="137160" tIns="91440" rIns="137160" bIns="91440" numCol="1" rtlCol="0" anchor="ctr" anchorCtr="0" compatLnSpc="1">
              <a:prstTxWarp prst="textNoShape">
                <a:avLst/>
              </a:prstTxWarp>
              <a:noAutofit/>
            </a:bodyPr>
            <a:lstStyle/>
            <a:p>
              <a:pPr marL="0" marR="0" lvl="0" indent="0" algn="ctr" defTabSz="1097253"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srgbClr val="010101"/>
                  </a:solidFill>
                  <a:effectLst/>
                  <a:uLnTx/>
                  <a:uFillTx/>
                  <a:latin typeface="Arial"/>
                  <a:ea typeface="+mn-ea"/>
                  <a:cs typeface="Arial" panose="020B0604020202020204" pitchFamily="34" charset="0"/>
                </a:rPr>
                <a:t>Self-Sufficiency</a:t>
              </a:r>
            </a:p>
          </p:txBody>
        </p:sp>
        <p:cxnSp>
          <p:nvCxnSpPr>
            <p:cNvPr id="145" name="Elbow Connector 99">
              <a:extLst>
                <a:ext uri="{FF2B5EF4-FFF2-40B4-BE49-F238E27FC236}">
                  <a16:creationId xmlns:a16="http://schemas.microsoft.com/office/drawing/2014/main" id="{69374845-6D79-3DB5-3BB7-5DEADE810789}"/>
                </a:ext>
              </a:extLst>
            </p:cNvPr>
            <p:cNvCxnSpPr>
              <a:cxnSpLocks/>
              <a:stCxn id="144" idx="1"/>
              <a:endCxn id="139" idx="3"/>
            </p:cNvCxnSpPr>
            <p:nvPr/>
          </p:nvCxnSpPr>
          <p:spPr>
            <a:xfrm rot="10800000" flipV="1">
              <a:off x="6338809" y="3521839"/>
              <a:ext cx="731135" cy="438335"/>
            </a:xfrm>
            <a:prstGeom prst="bentConnector3">
              <a:avLst>
                <a:gd name="adj1" fmla="val 46526"/>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D0072B26-6B31-D423-BEC3-D2EA1973FA2F}"/>
                </a:ext>
              </a:extLst>
            </p:cNvPr>
            <p:cNvCxnSpPr>
              <a:cxnSpLocks/>
            </p:cNvCxnSpPr>
            <p:nvPr/>
          </p:nvCxnSpPr>
          <p:spPr>
            <a:xfrm flipH="1">
              <a:off x="6736825" y="3798945"/>
              <a:ext cx="324641"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5" name="Oval 164">
            <a:extLst>
              <a:ext uri="{FF2B5EF4-FFF2-40B4-BE49-F238E27FC236}">
                <a16:creationId xmlns:a16="http://schemas.microsoft.com/office/drawing/2014/main" id="{7AE8FE60-F29C-2305-9F0F-53FFBB57ED13}"/>
              </a:ext>
            </a:extLst>
          </p:cNvPr>
          <p:cNvSpPr/>
          <p:nvPr/>
        </p:nvSpPr>
        <p:spPr>
          <a:xfrm>
            <a:off x="2727320" y="2244100"/>
            <a:ext cx="182880" cy="182880"/>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a:solidFill>
                  <a:schemeClr val="bg1"/>
                </a:solidFill>
              </a:rPr>
              <a:t>Δ</a:t>
            </a:r>
            <a:endParaRPr lang="en-US" sz="1400">
              <a:solidFill>
                <a:schemeClr val="bg1"/>
              </a:solidFill>
            </a:endParaRPr>
          </a:p>
        </p:txBody>
      </p:sp>
      <p:sp>
        <p:nvSpPr>
          <p:cNvPr id="166" name="Oval 165">
            <a:extLst>
              <a:ext uri="{FF2B5EF4-FFF2-40B4-BE49-F238E27FC236}">
                <a16:creationId xmlns:a16="http://schemas.microsoft.com/office/drawing/2014/main" id="{5816924A-BDEA-1201-59F8-213A007B8CB1}"/>
              </a:ext>
            </a:extLst>
          </p:cNvPr>
          <p:cNvSpPr/>
          <p:nvPr/>
        </p:nvSpPr>
        <p:spPr>
          <a:xfrm>
            <a:off x="2727320" y="2557444"/>
            <a:ext cx="182880" cy="182880"/>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a:solidFill>
                  <a:schemeClr val="bg1"/>
                </a:solidFill>
              </a:rPr>
              <a:t>Δ</a:t>
            </a:r>
            <a:endParaRPr lang="en-US" sz="1400">
              <a:solidFill>
                <a:schemeClr val="bg1"/>
              </a:solidFill>
            </a:endParaRPr>
          </a:p>
        </p:txBody>
      </p:sp>
      <p:sp>
        <p:nvSpPr>
          <p:cNvPr id="167" name="Oval 166">
            <a:extLst>
              <a:ext uri="{FF2B5EF4-FFF2-40B4-BE49-F238E27FC236}">
                <a16:creationId xmlns:a16="http://schemas.microsoft.com/office/drawing/2014/main" id="{29CF13A7-BA2E-5097-1943-33FE1E2DF7EE}"/>
              </a:ext>
            </a:extLst>
          </p:cNvPr>
          <p:cNvSpPr/>
          <p:nvPr/>
        </p:nvSpPr>
        <p:spPr>
          <a:xfrm>
            <a:off x="2710729" y="1940751"/>
            <a:ext cx="182880" cy="18288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bg1"/>
                </a:solidFill>
              </a:rPr>
              <a:t>X</a:t>
            </a:r>
          </a:p>
        </p:txBody>
      </p:sp>
      <p:sp>
        <p:nvSpPr>
          <p:cNvPr id="169" name="Oval 168">
            <a:extLst>
              <a:ext uri="{FF2B5EF4-FFF2-40B4-BE49-F238E27FC236}">
                <a16:creationId xmlns:a16="http://schemas.microsoft.com/office/drawing/2014/main" id="{A9433B09-3F69-07E0-CFD9-39CAE8AA5D88}"/>
              </a:ext>
            </a:extLst>
          </p:cNvPr>
          <p:cNvSpPr/>
          <p:nvPr/>
        </p:nvSpPr>
        <p:spPr>
          <a:xfrm>
            <a:off x="203568" y="1436249"/>
            <a:ext cx="182880" cy="182880"/>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a:solidFill>
                  <a:schemeClr val="bg1"/>
                </a:solidFill>
              </a:rPr>
              <a:t>Δ</a:t>
            </a:r>
            <a:endParaRPr lang="en-US" sz="1400">
              <a:solidFill>
                <a:schemeClr val="bg1"/>
              </a:solidFill>
            </a:endParaRPr>
          </a:p>
        </p:txBody>
      </p:sp>
      <p:sp>
        <p:nvSpPr>
          <p:cNvPr id="177" name="Oval 176">
            <a:extLst>
              <a:ext uri="{FF2B5EF4-FFF2-40B4-BE49-F238E27FC236}">
                <a16:creationId xmlns:a16="http://schemas.microsoft.com/office/drawing/2014/main" id="{4DD3A53C-9CE2-91EF-5450-954C4E9FE1DD}"/>
              </a:ext>
            </a:extLst>
          </p:cNvPr>
          <p:cNvSpPr/>
          <p:nvPr/>
        </p:nvSpPr>
        <p:spPr>
          <a:xfrm>
            <a:off x="2722832" y="4321884"/>
            <a:ext cx="182880" cy="182880"/>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bg1"/>
                </a:solidFill>
              </a:rPr>
              <a:t>+</a:t>
            </a:r>
          </a:p>
        </p:txBody>
      </p:sp>
      <p:sp>
        <p:nvSpPr>
          <p:cNvPr id="178" name="Oval 177">
            <a:extLst>
              <a:ext uri="{FF2B5EF4-FFF2-40B4-BE49-F238E27FC236}">
                <a16:creationId xmlns:a16="http://schemas.microsoft.com/office/drawing/2014/main" id="{AC0B38A7-4BD8-2B90-663B-5BD34AE04D79}"/>
              </a:ext>
            </a:extLst>
          </p:cNvPr>
          <p:cNvSpPr/>
          <p:nvPr/>
        </p:nvSpPr>
        <p:spPr>
          <a:xfrm>
            <a:off x="5572234" y="3987989"/>
            <a:ext cx="182880" cy="182880"/>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bg1"/>
                </a:solidFill>
              </a:rPr>
              <a:t>+</a:t>
            </a:r>
          </a:p>
        </p:txBody>
      </p:sp>
      <p:sp>
        <p:nvSpPr>
          <p:cNvPr id="179" name="Oval 178">
            <a:extLst>
              <a:ext uri="{FF2B5EF4-FFF2-40B4-BE49-F238E27FC236}">
                <a16:creationId xmlns:a16="http://schemas.microsoft.com/office/drawing/2014/main" id="{DF678CE5-E267-6182-78F3-CB197C881C9F}"/>
              </a:ext>
            </a:extLst>
          </p:cNvPr>
          <p:cNvSpPr/>
          <p:nvPr/>
        </p:nvSpPr>
        <p:spPr>
          <a:xfrm>
            <a:off x="5572234" y="4239764"/>
            <a:ext cx="182880" cy="182880"/>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bg1"/>
                </a:solidFill>
              </a:rPr>
              <a:t>+</a:t>
            </a:r>
          </a:p>
        </p:txBody>
      </p:sp>
      <p:sp>
        <p:nvSpPr>
          <p:cNvPr id="180" name="Oval 179">
            <a:extLst>
              <a:ext uri="{FF2B5EF4-FFF2-40B4-BE49-F238E27FC236}">
                <a16:creationId xmlns:a16="http://schemas.microsoft.com/office/drawing/2014/main" id="{AC970271-22AA-062C-7DBE-22FBF5913C70}"/>
              </a:ext>
            </a:extLst>
          </p:cNvPr>
          <p:cNvSpPr/>
          <p:nvPr/>
        </p:nvSpPr>
        <p:spPr>
          <a:xfrm>
            <a:off x="203568" y="3963218"/>
            <a:ext cx="182880" cy="182880"/>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a:solidFill>
                  <a:schemeClr val="bg1"/>
                </a:solidFill>
              </a:rPr>
              <a:t>Δ</a:t>
            </a:r>
            <a:endParaRPr lang="en-US" sz="1400">
              <a:solidFill>
                <a:schemeClr val="bg1"/>
              </a:solidFill>
            </a:endParaRPr>
          </a:p>
        </p:txBody>
      </p:sp>
      <p:sp>
        <p:nvSpPr>
          <p:cNvPr id="183" name="Oval 182">
            <a:extLst>
              <a:ext uri="{FF2B5EF4-FFF2-40B4-BE49-F238E27FC236}">
                <a16:creationId xmlns:a16="http://schemas.microsoft.com/office/drawing/2014/main" id="{A793FE48-616B-B30A-AB87-4EF724C196E4}"/>
              </a:ext>
            </a:extLst>
          </p:cNvPr>
          <p:cNvSpPr/>
          <p:nvPr/>
        </p:nvSpPr>
        <p:spPr>
          <a:xfrm>
            <a:off x="8053929" y="1705074"/>
            <a:ext cx="182880" cy="18288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bg1"/>
                </a:solidFill>
              </a:rPr>
              <a:t>X</a:t>
            </a:r>
          </a:p>
        </p:txBody>
      </p:sp>
      <p:sp>
        <p:nvSpPr>
          <p:cNvPr id="184" name="Oval 183">
            <a:extLst>
              <a:ext uri="{FF2B5EF4-FFF2-40B4-BE49-F238E27FC236}">
                <a16:creationId xmlns:a16="http://schemas.microsoft.com/office/drawing/2014/main" id="{5B71EDBA-05C8-8574-D650-5FE35364672E}"/>
              </a:ext>
            </a:extLst>
          </p:cNvPr>
          <p:cNvSpPr/>
          <p:nvPr/>
        </p:nvSpPr>
        <p:spPr>
          <a:xfrm>
            <a:off x="8064894" y="2278453"/>
            <a:ext cx="182880" cy="182880"/>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a:solidFill>
                  <a:schemeClr val="bg1"/>
                </a:solidFill>
              </a:rPr>
              <a:t>Δ</a:t>
            </a:r>
            <a:endParaRPr lang="en-US" sz="1400">
              <a:solidFill>
                <a:schemeClr val="bg1"/>
              </a:solidFill>
            </a:endParaRPr>
          </a:p>
        </p:txBody>
      </p:sp>
      <p:sp>
        <p:nvSpPr>
          <p:cNvPr id="185" name="Oval 184">
            <a:extLst>
              <a:ext uri="{FF2B5EF4-FFF2-40B4-BE49-F238E27FC236}">
                <a16:creationId xmlns:a16="http://schemas.microsoft.com/office/drawing/2014/main" id="{A6A60345-3E57-9A11-1BEE-96C9CAA34B1E}"/>
              </a:ext>
            </a:extLst>
          </p:cNvPr>
          <p:cNvSpPr/>
          <p:nvPr/>
        </p:nvSpPr>
        <p:spPr>
          <a:xfrm>
            <a:off x="8064894" y="2724001"/>
            <a:ext cx="182880" cy="182880"/>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a:solidFill>
                  <a:schemeClr val="bg1"/>
                </a:solidFill>
              </a:rPr>
              <a:t>Δ</a:t>
            </a:r>
            <a:endParaRPr lang="en-US" sz="1400">
              <a:solidFill>
                <a:schemeClr val="bg1"/>
              </a:solidFill>
            </a:endParaRPr>
          </a:p>
        </p:txBody>
      </p:sp>
      <p:sp>
        <p:nvSpPr>
          <p:cNvPr id="186" name="Oval 185">
            <a:extLst>
              <a:ext uri="{FF2B5EF4-FFF2-40B4-BE49-F238E27FC236}">
                <a16:creationId xmlns:a16="http://schemas.microsoft.com/office/drawing/2014/main" id="{5FED1894-36E7-2D32-5628-157B0F2FEFE5}"/>
              </a:ext>
            </a:extLst>
          </p:cNvPr>
          <p:cNvSpPr/>
          <p:nvPr/>
        </p:nvSpPr>
        <p:spPr>
          <a:xfrm>
            <a:off x="8064894" y="3126735"/>
            <a:ext cx="182880" cy="182880"/>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bg1"/>
                </a:solidFill>
              </a:rPr>
              <a:t>+</a:t>
            </a:r>
          </a:p>
        </p:txBody>
      </p:sp>
      <p:cxnSp>
        <p:nvCxnSpPr>
          <p:cNvPr id="4" name="Connector: Elbow 3">
            <a:extLst>
              <a:ext uri="{FF2B5EF4-FFF2-40B4-BE49-F238E27FC236}">
                <a16:creationId xmlns:a16="http://schemas.microsoft.com/office/drawing/2014/main" id="{7D437AC0-7391-38C7-BB1E-C4B4A7D9491C}"/>
              </a:ext>
            </a:extLst>
          </p:cNvPr>
          <p:cNvCxnSpPr>
            <a:stCxn id="141" idx="1"/>
            <a:endCxn id="139" idx="3"/>
          </p:cNvCxnSpPr>
          <p:nvPr/>
        </p:nvCxnSpPr>
        <p:spPr>
          <a:xfrm rot="10800000">
            <a:off x="1957165" y="2474427"/>
            <a:ext cx="737424" cy="17320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3328ED07-0325-A0B0-41A2-39DD36D149BD}"/>
              </a:ext>
            </a:extLst>
          </p:cNvPr>
          <p:cNvSpPr/>
          <p:nvPr/>
        </p:nvSpPr>
        <p:spPr>
          <a:xfrm>
            <a:off x="6916302" y="4910499"/>
            <a:ext cx="3318533" cy="102104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Previous and Current design should only</a:t>
            </a:r>
            <a:r>
              <a:rPr lang="en-US" sz="1200" b="1" dirty="0">
                <a:solidFill>
                  <a:schemeClr val="tx1"/>
                </a:solidFill>
              </a:rPr>
              <a:t> highlight the changed Driver Tree section</a:t>
            </a:r>
            <a:r>
              <a:rPr lang="en-US" sz="1200" dirty="0">
                <a:solidFill>
                  <a:schemeClr val="tx1"/>
                </a:solidFill>
              </a:rPr>
              <a:t>. No need to include the entire Driver Tree framework here.</a:t>
            </a:r>
          </a:p>
        </p:txBody>
      </p:sp>
    </p:spTree>
    <p:extLst>
      <p:ext uri="{BB962C8B-B14F-4D97-AF65-F5344CB8AC3E}">
        <p14:creationId xmlns:p14="http://schemas.microsoft.com/office/powerpoint/2010/main" val="287874779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53135-6566-A898-AD9A-E86BD3A550E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437D019-D107-8EC8-E3D8-7E62849E3A5B}"/>
              </a:ext>
            </a:extLst>
          </p:cNvPr>
          <p:cNvSpPr>
            <a:spLocks noGrp="1"/>
          </p:cNvSpPr>
          <p:nvPr>
            <p:ph type="title"/>
          </p:nvPr>
        </p:nvSpPr>
        <p:spPr>
          <a:xfrm>
            <a:off x="71201" y="124441"/>
            <a:ext cx="12040081" cy="460705"/>
          </a:xfrm>
        </p:spPr>
        <p:txBody>
          <a:bodyPr>
            <a:noAutofit/>
          </a:bodyPr>
          <a:lstStyle/>
          <a:p>
            <a:r>
              <a:rPr lang="en-US">
                <a:latin typeface="Cambria" panose="02040503050406030204" pitchFamily="18" charset="0"/>
              </a:rPr>
              <a:t>Bowler Chart: </a:t>
            </a:r>
            <a:r>
              <a:rPr lang="en-US">
                <a:solidFill>
                  <a:srgbClr val="FF0000"/>
                </a:solidFill>
                <a:latin typeface="Cambria" panose="02040503050406030204" pitchFamily="18" charset="0"/>
              </a:rPr>
              <a:t>T#, </a:t>
            </a:r>
            <a:r>
              <a:rPr lang="en-US" i="1">
                <a:solidFill>
                  <a:srgbClr val="FF0000"/>
                </a:solidFill>
                <a:latin typeface="Cambria" panose="02040503050406030204" pitchFamily="18" charset="0"/>
              </a:rPr>
              <a:t>driver</a:t>
            </a:r>
            <a:endParaRPr lang="en-US">
              <a:solidFill>
                <a:srgbClr val="FF0000"/>
              </a:solidFill>
              <a:latin typeface="Cambria" panose="02040503050406030204" pitchFamily="18" charset="0"/>
            </a:endParaRPr>
          </a:p>
        </p:txBody>
      </p:sp>
      <p:pic>
        <p:nvPicPr>
          <p:cNvPr id="12" name="Picture 11">
            <a:extLst>
              <a:ext uri="{FF2B5EF4-FFF2-40B4-BE49-F238E27FC236}">
                <a16:creationId xmlns:a16="http://schemas.microsoft.com/office/drawing/2014/main" id="{974FB3EC-65F3-BB61-3ACF-94C680AC86EE}"/>
              </a:ext>
            </a:extLst>
          </p:cNvPr>
          <p:cNvPicPr>
            <a:picLocks noChangeAspect="1"/>
          </p:cNvPicPr>
          <p:nvPr/>
        </p:nvPicPr>
        <p:blipFill>
          <a:blip r:embed="rId3"/>
          <a:srcRect l="355" t="11956" r="450" b="2437"/>
          <a:stretch>
            <a:fillRect/>
          </a:stretch>
        </p:blipFill>
        <p:spPr>
          <a:xfrm>
            <a:off x="1658679" y="889700"/>
            <a:ext cx="9225692" cy="2147433"/>
          </a:xfrm>
          <a:prstGeom prst="rect">
            <a:avLst/>
          </a:prstGeom>
          <a:ln>
            <a:solidFill>
              <a:schemeClr val="tx1"/>
            </a:solidFill>
          </a:ln>
        </p:spPr>
      </p:pic>
      <p:graphicFrame>
        <p:nvGraphicFramePr>
          <p:cNvPr id="2" name="Table 1">
            <a:extLst>
              <a:ext uri="{FF2B5EF4-FFF2-40B4-BE49-F238E27FC236}">
                <a16:creationId xmlns:a16="http://schemas.microsoft.com/office/drawing/2014/main" id="{8C5FE961-D66E-E09B-C938-B6DF2D4674DA}"/>
              </a:ext>
            </a:extLst>
          </p:cNvPr>
          <p:cNvGraphicFramePr>
            <a:graphicFrameLocks noGrp="1"/>
          </p:cNvGraphicFramePr>
          <p:nvPr/>
        </p:nvGraphicFramePr>
        <p:xfrm>
          <a:off x="1821457" y="4297973"/>
          <a:ext cx="8549087" cy="1758013"/>
        </p:xfrm>
        <a:graphic>
          <a:graphicData uri="http://schemas.openxmlformats.org/drawingml/2006/table">
            <a:tbl>
              <a:tblPr firstRow="1" bandRow="1">
                <a:tableStyleId>{5C22544A-7EE6-4342-B048-85BDC9FD1C3A}</a:tableStyleId>
              </a:tblPr>
              <a:tblGrid>
                <a:gridCol w="1053343">
                  <a:extLst>
                    <a:ext uri="{9D8B030D-6E8A-4147-A177-3AD203B41FA5}">
                      <a16:colId xmlns:a16="http://schemas.microsoft.com/office/drawing/2014/main" val="2806172494"/>
                    </a:ext>
                  </a:extLst>
                </a:gridCol>
                <a:gridCol w="5260872">
                  <a:extLst>
                    <a:ext uri="{9D8B030D-6E8A-4147-A177-3AD203B41FA5}">
                      <a16:colId xmlns:a16="http://schemas.microsoft.com/office/drawing/2014/main" val="2062975861"/>
                    </a:ext>
                  </a:extLst>
                </a:gridCol>
                <a:gridCol w="1019341">
                  <a:extLst>
                    <a:ext uri="{9D8B030D-6E8A-4147-A177-3AD203B41FA5}">
                      <a16:colId xmlns:a16="http://schemas.microsoft.com/office/drawing/2014/main" val="967995697"/>
                    </a:ext>
                  </a:extLst>
                </a:gridCol>
                <a:gridCol w="1215531">
                  <a:extLst>
                    <a:ext uri="{9D8B030D-6E8A-4147-A177-3AD203B41FA5}">
                      <a16:colId xmlns:a16="http://schemas.microsoft.com/office/drawing/2014/main" val="1309701801"/>
                    </a:ext>
                  </a:extLst>
                </a:gridCol>
              </a:tblGrid>
              <a:tr h="480472">
                <a:tc>
                  <a:txBody>
                    <a:bodyPr/>
                    <a:lstStyle/>
                    <a:p>
                      <a:pPr marL="0" algn="ctr" defTabSz="914377" rtl="0" eaLnBrk="1" latinLnBrk="0" hangingPunct="1"/>
                      <a:r>
                        <a:rPr lang="en-US" sz="1000" b="1" kern="1200">
                          <a:solidFill>
                            <a:schemeClr val="lt1"/>
                          </a:solidFill>
                          <a:latin typeface="+mn-lt"/>
                          <a:ea typeface="+mn-ea"/>
                          <a:cs typeface="+mn-cs"/>
                        </a:rPr>
                        <a:t>Sub-Drivers Impacting Performance</a:t>
                      </a:r>
                    </a:p>
                  </a:txBody>
                  <a:tcPr anchor="ctr">
                    <a:solidFill>
                      <a:schemeClr val="accent3">
                        <a:lumMod val="50000"/>
                      </a:schemeClr>
                    </a:solidFill>
                  </a:tcPr>
                </a:tc>
                <a:tc>
                  <a:txBody>
                    <a:bodyPr/>
                    <a:lstStyle/>
                    <a:p>
                      <a:pPr marL="0" algn="ctr" defTabSz="914377" rtl="0" eaLnBrk="1" latinLnBrk="0" hangingPunct="1"/>
                      <a:r>
                        <a:rPr lang="en-US" sz="1000" b="1" kern="1200">
                          <a:solidFill>
                            <a:schemeClr val="lt1"/>
                          </a:solidFill>
                          <a:latin typeface="+mn-lt"/>
                          <a:ea typeface="+mn-ea"/>
                          <a:cs typeface="+mn-cs"/>
                        </a:rPr>
                        <a:t>Current Understanding of Sub-Drivers Impacting Performance</a:t>
                      </a:r>
                    </a:p>
                  </a:txBody>
                  <a:tcPr anchor="ctr">
                    <a:solidFill>
                      <a:schemeClr val="accent3">
                        <a:lumMod val="50000"/>
                      </a:schemeClr>
                    </a:solidFill>
                  </a:tcPr>
                </a:tc>
                <a:tc>
                  <a:txBody>
                    <a:bodyPr/>
                    <a:lstStyle/>
                    <a:p>
                      <a:pPr algn="ctr"/>
                      <a:r>
                        <a:rPr lang="en-US" sz="1000"/>
                        <a:t>Analytic Agenda </a:t>
                      </a:r>
                    </a:p>
                    <a:p>
                      <a:pPr algn="ctr"/>
                      <a:r>
                        <a:rPr lang="en-US" sz="1000"/>
                        <a:t>LOE #</a:t>
                      </a:r>
                    </a:p>
                  </a:txBody>
                  <a:tcPr anchor="ctr">
                    <a:solidFill>
                      <a:schemeClr val="accent3">
                        <a:lumMod val="50000"/>
                      </a:schemeClr>
                    </a:solidFill>
                  </a:tcPr>
                </a:tc>
                <a:tc>
                  <a:txBody>
                    <a:bodyPr/>
                    <a:lstStyle/>
                    <a:p>
                      <a:pPr algn="ctr"/>
                      <a:r>
                        <a:rPr lang="en-US" sz="1000"/>
                        <a:t>Gap Closure LOE # </a:t>
                      </a:r>
                    </a:p>
                    <a:p>
                      <a:pPr algn="ctr"/>
                      <a:r>
                        <a:rPr lang="en-US" sz="1000"/>
                        <a:t>(if applicable)</a:t>
                      </a:r>
                    </a:p>
                  </a:txBody>
                  <a:tcPr anchor="ctr">
                    <a:solidFill>
                      <a:schemeClr val="accent3">
                        <a:lumMod val="50000"/>
                      </a:schemeClr>
                    </a:solidFill>
                  </a:tcPr>
                </a:tc>
                <a:extLst>
                  <a:ext uri="{0D108BD9-81ED-4DB2-BD59-A6C34878D82A}">
                    <a16:rowId xmlns:a16="http://schemas.microsoft.com/office/drawing/2014/main" val="3031642586"/>
                  </a:ext>
                </a:extLst>
              </a:tr>
              <a:tr h="477853">
                <a:tc>
                  <a:txBody>
                    <a:bodyPr/>
                    <a:lstStyle/>
                    <a:p>
                      <a:pPr algn="l"/>
                      <a:r>
                        <a:rPr lang="en-US" sz="900">
                          <a:solidFill>
                            <a:srgbClr val="FF0000"/>
                          </a:solidFill>
                        </a:rPr>
                        <a:t>T#, </a:t>
                      </a:r>
                      <a:r>
                        <a:rPr lang="en-US" sz="900" i="1">
                          <a:solidFill>
                            <a:srgbClr val="FF0000"/>
                          </a:solidFill>
                        </a:rPr>
                        <a:t>Driver A</a:t>
                      </a:r>
                    </a:p>
                  </a:txBody>
                  <a:tcPr/>
                </a:tc>
                <a:tc>
                  <a:txBody>
                    <a:bodyPr/>
                    <a:lstStyle/>
                    <a:p>
                      <a:pPr algn="l"/>
                      <a:r>
                        <a:rPr lang="en-US" sz="900" kern="1200">
                          <a:solidFill>
                            <a:srgbClr val="FF0000"/>
                          </a:solidFill>
                          <a:latin typeface="+mn-lt"/>
                          <a:ea typeface="+mn-ea"/>
                          <a:cs typeface="+mn-cs"/>
                        </a:rPr>
                        <a:t>Quantification of sub-driver impact on driver performance </a:t>
                      </a:r>
                      <a:r>
                        <a:rPr lang="en-US" sz="900" b="1" i="1" kern="1200">
                          <a:solidFill>
                            <a:srgbClr val="FF0000"/>
                          </a:solidFill>
                          <a:latin typeface="+mn-lt"/>
                          <a:ea typeface="+mn-ea"/>
                          <a:cs typeface="+mn-cs"/>
                        </a:rPr>
                        <a:t>(Best Practice: include bowler(s) for the sub-driver(s) to provide detailed context on the factors impacting performance)</a:t>
                      </a:r>
                    </a:p>
                  </a:txBody>
                  <a:tcPr/>
                </a:tc>
                <a:tc>
                  <a:txBody>
                    <a:bodyPr/>
                    <a:lstStyle/>
                    <a:p>
                      <a:r>
                        <a:rPr lang="en-US" sz="900">
                          <a:solidFill>
                            <a:srgbClr val="FF0000"/>
                          </a:solidFill>
                        </a:rPr>
                        <a:t>XX</a:t>
                      </a:r>
                    </a:p>
                  </a:txBody>
                  <a:tcPr/>
                </a:tc>
                <a:tc>
                  <a:txBody>
                    <a:bodyPr/>
                    <a:lstStyle/>
                    <a:p>
                      <a:r>
                        <a:rPr lang="en-US" sz="900">
                          <a:solidFill>
                            <a:srgbClr val="FF0000"/>
                          </a:solidFill>
                        </a:rPr>
                        <a:t>XX</a:t>
                      </a:r>
                    </a:p>
                  </a:txBody>
                  <a:tcPr/>
                </a:tc>
                <a:extLst>
                  <a:ext uri="{0D108BD9-81ED-4DB2-BD59-A6C34878D82A}">
                    <a16:rowId xmlns:a16="http://schemas.microsoft.com/office/drawing/2014/main" val="916853763"/>
                  </a:ext>
                </a:extLst>
              </a:tr>
              <a:tr h="304088">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900" kern="1200" dirty="0">
                          <a:solidFill>
                            <a:srgbClr val="FF0000"/>
                          </a:solidFill>
                          <a:latin typeface="+mn-lt"/>
                          <a:ea typeface="+mn-ea"/>
                          <a:cs typeface="+mn-cs"/>
                        </a:rPr>
                        <a:t>Ex:</a:t>
                      </a:r>
                    </a:p>
                    <a:p>
                      <a:pPr marL="0" marR="0" lvl="0" indent="0" algn="l" defTabSz="914377" rtl="0" eaLnBrk="1" fontAlgn="auto" latinLnBrk="0" hangingPunct="1">
                        <a:lnSpc>
                          <a:spcPct val="100000"/>
                        </a:lnSpc>
                        <a:spcBef>
                          <a:spcPts val="0"/>
                        </a:spcBef>
                        <a:spcAft>
                          <a:spcPts val="0"/>
                        </a:spcAft>
                        <a:buClrTx/>
                        <a:buSzTx/>
                        <a:buFontTx/>
                        <a:buNone/>
                        <a:tabLst/>
                        <a:defRPr/>
                      </a:pPr>
                      <a:r>
                        <a:rPr lang="en-US" sz="900" dirty="0">
                          <a:solidFill>
                            <a:srgbClr val="FF0000"/>
                          </a:solidFill>
                        </a:rPr>
                        <a:t>T4, </a:t>
                      </a:r>
                      <a:r>
                        <a:rPr lang="en-US" sz="900" i="1" dirty="0">
                          <a:solidFill>
                            <a:srgbClr val="FF0000"/>
                          </a:solidFill>
                        </a:rPr>
                        <a:t>Not Ordered</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900" dirty="0">
                          <a:solidFill>
                            <a:srgbClr val="FF0000"/>
                          </a:solidFill>
                        </a:rPr>
                        <a:t>Ex:</a:t>
                      </a:r>
                    </a:p>
                    <a:p>
                      <a:pPr marL="0" marR="0" lvl="0" indent="0" algn="l" defTabSz="914377" rtl="0" eaLnBrk="1" fontAlgn="auto" latinLnBrk="0" hangingPunct="1">
                        <a:lnSpc>
                          <a:spcPct val="100000"/>
                        </a:lnSpc>
                        <a:spcBef>
                          <a:spcPts val="0"/>
                        </a:spcBef>
                        <a:spcAft>
                          <a:spcPts val="0"/>
                        </a:spcAft>
                        <a:buClrTx/>
                        <a:buSzTx/>
                        <a:buFontTx/>
                        <a:buNone/>
                        <a:tabLst/>
                        <a:defRPr/>
                      </a:pPr>
                      <a:r>
                        <a:rPr lang="en-US" sz="900" dirty="0">
                          <a:solidFill>
                            <a:srgbClr val="FF0000"/>
                          </a:solidFill>
                        </a:rPr>
                        <a:t>30 out of 50 parts were not ordered this quarter.</a:t>
                      </a:r>
                    </a:p>
                  </a:txBody>
                  <a:tcPr/>
                </a:tc>
                <a:tc>
                  <a:txBody>
                    <a:bodyPr/>
                    <a:lstStyle/>
                    <a:p>
                      <a:endParaRPr lang="en-US" sz="900"/>
                    </a:p>
                  </a:txBody>
                  <a:tcPr/>
                </a:tc>
                <a:tc>
                  <a:txBody>
                    <a:bodyPr/>
                    <a:lstStyle/>
                    <a:p>
                      <a:endParaRPr lang="en-US" sz="900"/>
                    </a:p>
                  </a:txBody>
                  <a:tcPr/>
                </a:tc>
                <a:extLst>
                  <a:ext uri="{0D108BD9-81ED-4DB2-BD59-A6C34878D82A}">
                    <a16:rowId xmlns:a16="http://schemas.microsoft.com/office/drawing/2014/main" val="1713741263"/>
                  </a:ext>
                </a:extLst>
              </a:tr>
              <a:tr h="304088">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900" kern="1200" dirty="0">
                          <a:solidFill>
                            <a:srgbClr val="FF0000"/>
                          </a:solidFill>
                          <a:latin typeface="+mn-lt"/>
                          <a:ea typeface="+mn-ea"/>
                          <a:cs typeface="+mn-cs"/>
                        </a:rPr>
                        <a:t>Ex:</a:t>
                      </a:r>
                    </a:p>
                    <a:p>
                      <a:pPr marL="0" marR="0" lvl="0" indent="0" algn="l" defTabSz="914377" rtl="0" eaLnBrk="1" fontAlgn="auto" latinLnBrk="0" hangingPunct="1">
                        <a:lnSpc>
                          <a:spcPct val="100000"/>
                        </a:lnSpc>
                        <a:spcBef>
                          <a:spcPts val="0"/>
                        </a:spcBef>
                        <a:spcAft>
                          <a:spcPts val="0"/>
                        </a:spcAft>
                        <a:buClrTx/>
                        <a:buSzTx/>
                        <a:buFontTx/>
                        <a:buNone/>
                        <a:tabLst/>
                        <a:defRPr/>
                      </a:pPr>
                      <a:r>
                        <a:rPr lang="en-US" sz="900" dirty="0">
                          <a:solidFill>
                            <a:srgbClr val="FF0000"/>
                          </a:solidFill>
                        </a:rPr>
                        <a:t>T4, </a:t>
                      </a:r>
                      <a:r>
                        <a:rPr lang="en-US" sz="900" i="1" dirty="0">
                          <a:solidFill>
                            <a:srgbClr val="FF0000"/>
                          </a:solidFill>
                        </a:rPr>
                        <a:t>Not In Stock</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900" dirty="0">
                          <a:solidFill>
                            <a:srgbClr val="FF0000"/>
                          </a:solidFill>
                        </a:rPr>
                        <a:t>Ex:</a:t>
                      </a:r>
                    </a:p>
                    <a:p>
                      <a:pPr marL="0" marR="0" lvl="0" indent="0" algn="l" defTabSz="914377" rtl="0" eaLnBrk="1" fontAlgn="auto" latinLnBrk="0" hangingPunct="1">
                        <a:lnSpc>
                          <a:spcPct val="100000"/>
                        </a:lnSpc>
                        <a:spcBef>
                          <a:spcPts val="0"/>
                        </a:spcBef>
                        <a:spcAft>
                          <a:spcPts val="0"/>
                        </a:spcAft>
                        <a:buClrTx/>
                        <a:buSzTx/>
                        <a:buFontTx/>
                        <a:buNone/>
                        <a:tabLst/>
                        <a:defRPr/>
                      </a:pPr>
                      <a:r>
                        <a:rPr lang="en-US" sz="900" dirty="0">
                          <a:solidFill>
                            <a:srgbClr val="FF0000"/>
                          </a:solidFill>
                        </a:rPr>
                        <a:t>20 out of 50 parts were not ordered this quarter.</a:t>
                      </a:r>
                    </a:p>
                  </a:txBody>
                  <a:tcPr/>
                </a:tc>
                <a:tc>
                  <a:txBody>
                    <a:bodyPr/>
                    <a:lstStyle/>
                    <a:p>
                      <a:endParaRPr lang="en-US" sz="800"/>
                    </a:p>
                  </a:txBody>
                  <a:tcPr/>
                </a:tc>
                <a:tc>
                  <a:txBody>
                    <a:bodyPr/>
                    <a:lstStyle/>
                    <a:p>
                      <a:endParaRPr lang="en-US" sz="800" dirty="0"/>
                    </a:p>
                  </a:txBody>
                  <a:tcPr/>
                </a:tc>
                <a:extLst>
                  <a:ext uri="{0D108BD9-81ED-4DB2-BD59-A6C34878D82A}">
                    <a16:rowId xmlns:a16="http://schemas.microsoft.com/office/drawing/2014/main" val="2963607023"/>
                  </a:ext>
                </a:extLst>
              </a:tr>
            </a:tbl>
          </a:graphicData>
        </a:graphic>
      </p:graphicFrame>
      <p:sp>
        <p:nvSpPr>
          <p:cNvPr id="5" name="Rectangle 4">
            <a:extLst>
              <a:ext uri="{FF2B5EF4-FFF2-40B4-BE49-F238E27FC236}">
                <a16:creationId xmlns:a16="http://schemas.microsoft.com/office/drawing/2014/main" id="{20D3DC48-13E8-A98C-03E4-7ABCD8C458DE}"/>
              </a:ext>
            </a:extLst>
          </p:cNvPr>
          <p:cNvSpPr/>
          <p:nvPr/>
        </p:nvSpPr>
        <p:spPr>
          <a:xfrm>
            <a:off x="8035435" y="112577"/>
            <a:ext cx="3103942" cy="637811"/>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The targets should lead to the Current Year goal. Any mid-year changes to the annual goal require VCNO approval.</a:t>
            </a:r>
          </a:p>
        </p:txBody>
      </p:sp>
      <p:pic>
        <p:nvPicPr>
          <p:cNvPr id="15" name="Picture 14">
            <a:extLst>
              <a:ext uri="{FF2B5EF4-FFF2-40B4-BE49-F238E27FC236}">
                <a16:creationId xmlns:a16="http://schemas.microsoft.com/office/drawing/2014/main" id="{425CBDC6-B6CE-BA83-2076-507C546BADA9}"/>
              </a:ext>
            </a:extLst>
          </p:cNvPr>
          <p:cNvPicPr>
            <a:picLocks noChangeAspect="1"/>
          </p:cNvPicPr>
          <p:nvPr/>
        </p:nvPicPr>
        <p:blipFill>
          <a:blip r:embed="rId4"/>
          <a:stretch>
            <a:fillRect/>
          </a:stretch>
        </p:blipFill>
        <p:spPr>
          <a:xfrm>
            <a:off x="223156" y="3080552"/>
            <a:ext cx="11888126" cy="1075553"/>
          </a:xfrm>
          <a:prstGeom prst="rect">
            <a:avLst/>
          </a:prstGeom>
        </p:spPr>
      </p:pic>
      <p:sp>
        <p:nvSpPr>
          <p:cNvPr id="4" name="Rectangle 3">
            <a:extLst>
              <a:ext uri="{FF2B5EF4-FFF2-40B4-BE49-F238E27FC236}">
                <a16:creationId xmlns:a16="http://schemas.microsoft.com/office/drawing/2014/main" id="{22C6DB8B-1D4F-EB8C-AAFB-08B82681DB83}"/>
              </a:ext>
            </a:extLst>
          </p:cNvPr>
          <p:cNvSpPr/>
          <p:nvPr/>
        </p:nvSpPr>
        <p:spPr>
          <a:xfrm>
            <a:off x="-1" y="0"/>
            <a:ext cx="4600575" cy="131445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Default time frame for the Bowler Charts is 1 year into the past and forward through the FY.  Adjustments can be made to the time frame based on the </a:t>
            </a:r>
            <a:r>
              <a:rPr lang="en-US" sz="1200" dirty="0" err="1">
                <a:solidFill>
                  <a:schemeClr val="tx1"/>
                </a:solidFill>
              </a:rPr>
              <a:t>leadingness</a:t>
            </a:r>
            <a:r>
              <a:rPr lang="en-US" sz="1200" dirty="0">
                <a:solidFill>
                  <a:schemeClr val="tx1"/>
                </a:solidFill>
              </a:rPr>
              <a:t> or </a:t>
            </a:r>
            <a:r>
              <a:rPr lang="en-US" sz="1200" dirty="0" err="1">
                <a:solidFill>
                  <a:schemeClr val="tx1"/>
                </a:solidFill>
              </a:rPr>
              <a:t>laggingness</a:t>
            </a:r>
            <a:r>
              <a:rPr lang="en-US" sz="1200" dirty="0">
                <a:solidFill>
                  <a:schemeClr val="tx1"/>
                </a:solidFill>
              </a:rPr>
              <a:t> of the driver. For example, a lagging indicator may be shown over 5 years, whereas a quick cycle metric may warrant on a 3-6 months view. </a:t>
            </a:r>
            <a:r>
              <a:rPr lang="en-US" sz="1200" b="1" dirty="0">
                <a:solidFill>
                  <a:schemeClr val="tx1"/>
                </a:solidFill>
              </a:rPr>
              <a:t>Contact OWA to determine the appropriate time frame for each bowler.</a:t>
            </a:r>
          </a:p>
        </p:txBody>
      </p:sp>
      <p:sp>
        <p:nvSpPr>
          <p:cNvPr id="6" name="Rectangle 5">
            <a:extLst>
              <a:ext uri="{FF2B5EF4-FFF2-40B4-BE49-F238E27FC236}">
                <a16:creationId xmlns:a16="http://schemas.microsoft.com/office/drawing/2014/main" id="{F3766C65-A889-EA49-C927-105C044BDCB9}"/>
              </a:ext>
            </a:extLst>
          </p:cNvPr>
          <p:cNvSpPr/>
          <p:nvPr/>
        </p:nvSpPr>
        <p:spPr>
          <a:xfrm>
            <a:off x="10958801" y="1377694"/>
            <a:ext cx="1233199" cy="1075552"/>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Driver description:  </a:t>
            </a:r>
            <a:r>
              <a:rPr lang="en-US" sz="1100" i="1" dirty="0">
                <a:solidFill>
                  <a:schemeClr val="bg1"/>
                </a:solidFill>
              </a:rPr>
              <a:t>Insert here for quick reference</a:t>
            </a:r>
          </a:p>
        </p:txBody>
      </p:sp>
      <p:sp>
        <p:nvSpPr>
          <p:cNvPr id="7" name="Rectangle 6">
            <a:extLst>
              <a:ext uri="{FF2B5EF4-FFF2-40B4-BE49-F238E27FC236}">
                <a16:creationId xmlns:a16="http://schemas.microsoft.com/office/drawing/2014/main" id="{4FDA670C-2939-7011-79E0-3778214A461D}"/>
              </a:ext>
            </a:extLst>
          </p:cNvPr>
          <p:cNvSpPr/>
          <p:nvPr/>
        </p:nvSpPr>
        <p:spPr>
          <a:xfrm>
            <a:off x="223155" y="4217354"/>
            <a:ext cx="1520585" cy="20512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US" sz="1200" dirty="0">
                <a:solidFill>
                  <a:schemeClr val="tx1"/>
                </a:solidFill>
              </a:rPr>
              <a:t>Do NOT lump sub-drivers together. Separate each sub-driver into its own line item. </a:t>
            </a:r>
          </a:p>
          <a:p>
            <a:pPr marL="171450" indent="-171450">
              <a:buFont typeface="Arial" panose="020B0604020202020204" pitchFamily="34" charset="0"/>
              <a:buChar char="•"/>
            </a:pPr>
            <a:r>
              <a:rPr lang="en-US" sz="1200" dirty="0">
                <a:solidFill>
                  <a:schemeClr val="tx1"/>
                </a:solidFill>
              </a:rPr>
              <a:t>In the </a:t>
            </a:r>
            <a:r>
              <a:rPr lang="en-US" sz="1200" i="1" dirty="0">
                <a:solidFill>
                  <a:schemeClr val="tx1"/>
                </a:solidFill>
              </a:rPr>
              <a:t>Current Understanding,</a:t>
            </a:r>
            <a:r>
              <a:rPr lang="en-US" sz="1200" dirty="0">
                <a:solidFill>
                  <a:schemeClr val="tx1"/>
                </a:solidFill>
              </a:rPr>
              <a:t> pareto driver. RCA is not needed.</a:t>
            </a:r>
          </a:p>
        </p:txBody>
      </p:sp>
      <p:sp>
        <p:nvSpPr>
          <p:cNvPr id="8" name="Rectangle 7">
            <a:extLst>
              <a:ext uri="{FF2B5EF4-FFF2-40B4-BE49-F238E27FC236}">
                <a16:creationId xmlns:a16="http://schemas.microsoft.com/office/drawing/2014/main" id="{EAA8FAEE-D08B-60D6-E89B-25E01DEF057E}"/>
              </a:ext>
            </a:extLst>
          </p:cNvPr>
          <p:cNvSpPr/>
          <p:nvPr/>
        </p:nvSpPr>
        <p:spPr>
          <a:xfrm>
            <a:off x="148792" y="1438891"/>
            <a:ext cx="1361095" cy="1598242"/>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b="1" dirty="0">
                <a:solidFill>
                  <a:schemeClr val="tx1"/>
                </a:solidFill>
              </a:rPr>
              <a:t>Historical Timeframe:</a:t>
            </a:r>
            <a:r>
              <a:rPr lang="en-US" sz="1050" dirty="0">
                <a:solidFill>
                  <a:schemeClr val="tx1"/>
                </a:solidFill>
              </a:rPr>
              <a:t> (Past Year, Past 6 months. etc.)</a:t>
            </a:r>
          </a:p>
          <a:p>
            <a:endParaRPr lang="en-US" sz="1050" dirty="0">
              <a:solidFill>
                <a:schemeClr val="tx1"/>
              </a:solidFill>
            </a:endParaRPr>
          </a:p>
          <a:p>
            <a:r>
              <a:rPr lang="en-US" sz="1050" b="1" dirty="0">
                <a:solidFill>
                  <a:schemeClr val="tx1"/>
                </a:solidFill>
              </a:rPr>
              <a:t>Future Timeframe:</a:t>
            </a:r>
            <a:r>
              <a:rPr lang="en-US" sz="1050" dirty="0">
                <a:solidFill>
                  <a:schemeClr val="tx1"/>
                </a:solidFill>
              </a:rPr>
              <a:t> (Next Year, Next 6 months. etc.)</a:t>
            </a:r>
          </a:p>
        </p:txBody>
      </p:sp>
    </p:spTree>
    <p:extLst>
      <p:ext uri="{BB962C8B-B14F-4D97-AF65-F5344CB8AC3E}">
        <p14:creationId xmlns:p14="http://schemas.microsoft.com/office/powerpoint/2010/main" val="3022812037"/>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_Default Design">
  <a:themeElements>
    <a:clrScheme name="n80_theme_colors">
      <a:dk1>
        <a:srgbClr val="000000"/>
      </a:dk1>
      <a:lt1>
        <a:srgbClr val="FFFFFF"/>
      </a:lt1>
      <a:dk2>
        <a:srgbClr val="3F3F3F"/>
      </a:dk2>
      <a:lt2>
        <a:srgbClr val="D8D8D8"/>
      </a:lt2>
      <a:accent1>
        <a:srgbClr val="000066"/>
      </a:accent1>
      <a:accent2>
        <a:srgbClr val="99CCFF"/>
      </a:accent2>
      <a:accent3>
        <a:srgbClr val="969696"/>
      </a:accent3>
      <a:accent4>
        <a:srgbClr val="D6E0F4"/>
      </a:accent4>
      <a:accent5>
        <a:srgbClr val="003399"/>
      </a:accent5>
      <a:accent6>
        <a:srgbClr val="B09958"/>
      </a:accent6>
      <a:hlink>
        <a:srgbClr val="DFD6BC"/>
      </a:hlink>
      <a:folHlink>
        <a:srgbClr val="ADC1EA"/>
      </a:folHlink>
    </a:clrScheme>
    <a:fontScheme name="Default Design">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AB Graphic Annotated Brief U 2019 Template">
  <a:themeElements>
    <a:clrScheme name="">
      <a:dk1>
        <a:srgbClr val="4D4D4D"/>
      </a:dk1>
      <a:lt1>
        <a:srgbClr val="FFFFFF"/>
      </a:lt1>
      <a:dk2>
        <a:srgbClr val="4D4D4D"/>
      </a:dk2>
      <a:lt2>
        <a:srgbClr val="A1A1A1"/>
      </a:lt2>
      <a:accent1>
        <a:srgbClr val="8ECCF6"/>
      </a:accent1>
      <a:accent2>
        <a:srgbClr val="F0776A"/>
      </a:accent2>
      <a:accent3>
        <a:srgbClr val="FFFFFF"/>
      </a:accent3>
      <a:accent4>
        <a:srgbClr val="404040"/>
      </a:accent4>
      <a:accent5>
        <a:srgbClr val="C6E2FA"/>
      </a:accent5>
      <a:accent6>
        <a:srgbClr val="D96B5F"/>
      </a:accent6>
      <a:hlink>
        <a:srgbClr val="C6B396"/>
      </a:hlink>
      <a:folHlink>
        <a:srgbClr val="CBE5A9"/>
      </a:folHlink>
    </a:clrScheme>
    <a:fontScheme name="CNA_White_No Line">
      <a:majorFont>
        <a:latin typeface="Arial"/>
        <a:ea typeface="ＭＳ Ｐゴシック"/>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95000"/>
          </a:lnSpc>
          <a:spcBef>
            <a:spcPct val="50000"/>
          </a:spcBef>
          <a:spcAft>
            <a:spcPct val="0"/>
          </a:spcAft>
          <a:buClr>
            <a:schemeClr val="accent2"/>
          </a:buClr>
          <a:buSzTx/>
          <a:buFontTx/>
          <a:buNone/>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95000"/>
          </a:lnSpc>
          <a:spcBef>
            <a:spcPct val="50000"/>
          </a:spcBef>
          <a:spcAft>
            <a:spcPct val="0"/>
          </a:spcAft>
          <a:buClr>
            <a:schemeClr val="accent2"/>
          </a:buClr>
          <a:buSzTx/>
          <a:buFontTx/>
          <a:buNone/>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CNA_White_No 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NA_White_No Li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NA_White_No Li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NA_White_No Li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NA_White_No Li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NA_White_No Li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NA_White_No Li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NA_White_No Li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NA_White_No Li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NA_White_No Li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NA_White_No Li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NA_White_No Li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lank.potx" id="{8B495AFC-41BE-4C45-8BF8-ED70FBBB1A56}" vid="{28CF2EAC-FC95-4F53-A125-E6A99F78A31F}"/>
    </a:ext>
  </a:extLst>
</a:theme>
</file>

<file path=ppt/theme/theme3.xml><?xml version="1.0" encoding="utf-8"?>
<a:theme xmlns:a="http://schemas.openxmlformats.org/drawingml/2006/main" name="NPI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PIER" id="{C560E4BD-40BC-438E-ADF1-419705B1A8C2}" vid="{9AD04440-FB63-4CE1-9E3C-E6ABC3F201CF}"/>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98ED7DC9E1E764EB54EFD225770C6C9" ma:contentTypeVersion="185" ma:contentTypeDescription="Create a new document." ma:contentTypeScope="" ma:versionID="11a1b495ad89b9979358d778c79f066e">
  <xsd:schema xmlns:xsd="http://www.w3.org/2001/XMLSchema" xmlns:xs="http://www.w3.org/2001/XMLSchema" xmlns:p="http://schemas.microsoft.com/office/2006/metadata/properties" xmlns:ns1="http://schemas.microsoft.com/sharepoint/v3" xmlns:ns2="a19fcf24-b5a3-4768-8688-f3ccf55adf13" xmlns:ns3="a94cdab9-b6d1-411c-b43c-cbd3cb385a52" targetNamespace="http://schemas.microsoft.com/office/2006/metadata/properties" ma:root="true" ma:fieldsID="87c3ba36a60be925934a10f9fbc7ef69" ns1:_="" ns2:_="" ns3:_="">
    <xsd:import namespace="http://schemas.microsoft.com/sharepoint/v3"/>
    <xsd:import namespace="a19fcf24-b5a3-4768-8688-f3ccf55adf13"/>
    <xsd:import namespace="a94cdab9-b6d1-411c-b43c-cbd3cb385a5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vEffort" minOccurs="0"/>
                <xsd:element ref="ns2:vObjective" minOccurs="0"/>
                <xsd:element ref="ns2:vForumDate" minOccurs="0"/>
                <xsd:element ref="ns2:vAOName" minOccurs="0"/>
                <xsd:element ref="ns2:vSCName" minOccurs="0"/>
                <xsd:element ref="ns2:vProblemStatement" minOccurs="0"/>
                <xsd:element ref="ns2:vBaselinePerformance" minOccurs="0"/>
                <xsd:element ref="ns2:vRootCauses" minOccurs="0"/>
                <xsd:element ref="ns2:vAssumptions" minOccurs="0"/>
                <xsd:element ref="ns2:vScope" minOccurs="0"/>
                <xsd:element ref="ns2:vNorthStar" minOccurs="0"/>
                <xsd:element ref="ns2:vGoals" minOccurs="0"/>
                <xsd:element ref="ns2:vMeasuredBy" minOccurs="0"/>
                <xsd:element ref="ns2:vSupportingCommanders" minOccurs="0"/>
                <xsd:element ref="ns2:vStakeholders" minOccurs="0"/>
                <xsd:element ref="ns2:vAlignment" minOccurs="0"/>
                <xsd:element ref="ns2:vBarrierRemoval" minOccurs="0"/>
                <xsd:element ref="ns2:vConfidenceFactor" minOccurs="0"/>
                <xsd:element ref="ns2:vAssessmentStatus" minOccurs="0"/>
                <xsd:element ref="ns2:v1_x002e_1Num" minOccurs="0"/>
                <xsd:element ref="ns2:v1_x002e_2Num" minOccurs="0"/>
                <xsd:element ref="ns2:v1_x002e_3Num" minOccurs="0"/>
                <xsd:element ref="ns2:v1_x002e_4Num" minOccurs="0"/>
                <xsd:element ref="ns2:v1_x002e_5Num" minOccurs="0"/>
                <xsd:element ref="ns2:v1_x002e_6Num" minOccurs="0"/>
                <xsd:element ref="ns2:v1_x002e_7Num" minOccurs="0"/>
                <xsd:element ref="ns2:v1_x002e_Comments" minOccurs="0"/>
                <xsd:element ref="ns2:v1_x002e_4" minOccurs="0"/>
                <xsd:element ref="ns2:v1_x002e_5" minOccurs="0"/>
                <xsd:element ref="ns2:v1_x002e_6" minOccurs="0"/>
                <xsd:element ref="ns2:v1_x002e_7" minOccurs="0"/>
                <xsd:element ref="ns2:v1_x002e_1" minOccurs="0"/>
                <xsd:element ref="ns2:v1_x002e_2" minOccurs="0"/>
                <xsd:element ref="ns2:v1_x002e_3" minOccurs="0"/>
                <xsd:element ref="ns2:v2_x002e_1" minOccurs="0"/>
                <xsd:element ref="ns2:v2_x002e_2" minOccurs="0"/>
                <xsd:element ref="ns2:v2_x002e_3" minOccurs="0"/>
                <xsd:element ref="ns2:v2_x002e_4" minOccurs="0"/>
                <xsd:element ref="ns2:v2_x002e_5" minOccurs="0"/>
                <xsd:element ref="ns2:v2_x002e_6" minOccurs="0"/>
                <xsd:element ref="ns2:v2_x002e_7" minOccurs="0"/>
                <xsd:element ref="ns2:v2_x002e_8" minOccurs="0"/>
                <xsd:element ref="ns2:v2_x002e_10" minOccurs="0"/>
                <xsd:element ref="ns2:v2_x002e_11" minOccurs="0"/>
                <xsd:element ref="ns2:v2_x002e_12" minOccurs="0"/>
                <xsd:element ref="ns2:v2_x002e_13" minOccurs="0"/>
                <xsd:element ref="ns2:v2_x002e_Comments" minOccurs="0"/>
                <xsd:element ref="ns2:v3_x002e_1" minOccurs="0"/>
                <xsd:element ref="ns2:v3_x002e_2" minOccurs="0"/>
                <xsd:element ref="ns2:v3_x002e_3" minOccurs="0"/>
                <xsd:element ref="ns2:v3_x002e_4" minOccurs="0"/>
                <xsd:element ref="ns2:v3_x002e_5" minOccurs="0"/>
                <xsd:element ref="ns2:v3_x002e_6" minOccurs="0"/>
                <xsd:element ref="ns2:v3_x002e_7" minOccurs="0"/>
                <xsd:element ref="ns2:v3_x002e_8" minOccurs="0"/>
                <xsd:element ref="ns2:v3_x002e_9" minOccurs="0"/>
                <xsd:element ref="ns2:v3_x002e_10" minOccurs="0"/>
                <xsd:element ref="ns2:v3_x002e_11" minOccurs="0"/>
                <xsd:element ref="ns2:v3_x002e_Comments" minOccurs="0"/>
                <xsd:element ref="ns2:v4_x002e_1" minOccurs="0"/>
                <xsd:element ref="ns2:v4_x002e_2" minOccurs="0"/>
                <xsd:element ref="ns2:v4_x002e_Comments" minOccurs="0"/>
                <xsd:element ref="ns2:v5_x002e_1" minOccurs="0"/>
                <xsd:element ref="ns2:v5_x002e_2" minOccurs="0"/>
                <xsd:element ref="ns2:v5_x002e_3" minOccurs="0"/>
                <xsd:element ref="ns2:v5_x002e_4" minOccurs="0"/>
                <xsd:element ref="ns2:v5_x002e_Comments" minOccurs="0"/>
                <xsd:element ref="ns2:v2_x002e_1Num" minOccurs="0"/>
                <xsd:element ref="ns2:v2_x002e_2Num" minOccurs="0"/>
                <xsd:element ref="ns2:v2_x002e_3Num" minOccurs="0"/>
                <xsd:element ref="ns2:v2_x002e_4Num" minOccurs="0"/>
                <xsd:element ref="ns2:v2_x002e_5Num" minOccurs="0"/>
                <xsd:element ref="ns2:v2_x002e_6Num" minOccurs="0"/>
                <xsd:element ref="ns2:v2_x002e_8Num" minOccurs="0"/>
                <xsd:element ref="ns2:v2_x002e_9Num" minOccurs="0"/>
                <xsd:element ref="ns2:v2_x002e_10Num" minOccurs="0"/>
                <xsd:element ref="ns2:v2_x002e_11Num" minOccurs="0"/>
                <xsd:element ref="ns2:v2_x002e_12Num" minOccurs="0"/>
                <xsd:element ref="ns2:v2_x002e_13Num" minOccurs="0"/>
                <xsd:element ref="ns2:v3_x002e_1Num" minOccurs="0"/>
                <xsd:element ref="ns2:v3_x002e_2Num" minOccurs="0"/>
                <xsd:element ref="ns2:v3_x002e_3Num" minOccurs="0"/>
                <xsd:element ref="ns2:v3_x002e_4Num" minOccurs="0"/>
                <xsd:element ref="ns2:v3_x002e_5Num" minOccurs="0"/>
                <xsd:element ref="ns2:v3_x002e_6Num" minOccurs="0"/>
                <xsd:element ref="ns2:v3_x002e_7Num" minOccurs="0"/>
                <xsd:element ref="ns2:v3_x002e_8Num" minOccurs="0"/>
                <xsd:element ref="ns2:v3_x002e_9Num" minOccurs="0"/>
                <xsd:element ref="ns2:v3_x002e_10Num" minOccurs="0"/>
                <xsd:element ref="ns2:v3_x002e_11Num" minOccurs="0"/>
                <xsd:element ref="ns2:v4_x002e_1Num" minOccurs="0"/>
                <xsd:element ref="ns2:v4_x002e_2Num" minOccurs="0"/>
                <xsd:element ref="ns2:v5_x002e_1Num" minOccurs="0"/>
                <xsd:element ref="ns2:v5_x002e_2Num" minOccurs="0"/>
                <xsd:element ref="ns2:v5_x002e_3Num" minOccurs="0"/>
                <xsd:element ref="ns2:v5_x002e_4Num" minOccurs="0"/>
                <xsd:element ref="ns2:vCommand" minOccurs="0"/>
                <xsd:element ref="ns2:vAssessor" minOccurs="0"/>
                <xsd:element ref="ns2:vAssessDate" minOccurs="0"/>
                <xsd:element ref="ns2:vAssessmentScore" minOccurs="0"/>
                <xsd:element ref="ns2:AssessmentScore_Num" minOccurs="0"/>
                <xsd:element ref="ns2:vLocation" minOccurs="0"/>
                <xsd:element ref="ns2:vUIC" minOccurs="0"/>
                <xsd:element ref="ns2:MediaServiceObjectDetectorVersion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SearchProperties" minOccurs="0"/>
                <xsd:element ref="ns2:MediaServiceLocation"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6" nillable="true" ma:displayName="Unified Compliance Policy Properties" ma:hidden="true" ma:internalName="_ip_UnifiedCompliancePolicyProperties">
      <xsd:simpleType>
        <xsd:restriction base="dms:Note"/>
      </xsd:simpleType>
    </xsd:element>
    <xsd:element name="_ip_UnifiedCompliancePolicyUIAction" ma:index="1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9fcf24-b5a3-4768-8688-f3ccf55a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vEffort" ma:index="14" nillable="true" ma:displayName="vEffort" ma:format="Dropdown" ma:internalName="vEffort">
      <xsd:simpleType>
        <xsd:restriction base="dms:Text">
          <xsd:maxLength value="255"/>
        </xsd:restriction>
      </xsd:simpleType>
    </xsd:element>
    <xsd:element name="vObjective" ma:index="15" nillable="true" ma:displayName="vObjective" ma:format="Dropdown" ma:internalName="vObjective">
      <xsd:simpleType>
        <xsd:restriction base="dms:Text">
          <xsd:maxLength value="255"/>
        </xsd:restriction>
      </xsd:simpleType>
    </xsd:element>
    <xsd:element name="vForumDate" ma:index="16" nillable="true" ma:displayName="vForumDate" ma:format="Dropdown" ma:internalName="vForumDate">
      <xsd:simpleType>
        <xsd:restriction base="dms:Text">
          <xsd:maxLength value="255"/>
        </xsd:restriction>
      </xsd:simpleType>
    </xsd:element>
    <xsd:element name="vAOName" ma:index="17" nillable="true" ma:displayName="vAOName" ma:format="Dropdown" ma:internalName="vAOName">
      <xsd:simpleType>
        <xsd:restriction base="dms:Text">
          <xsd:maxLength value="255"/>
        </xsd:restriction>
      </xsd:simpleType>
    </xsd:element>
    <xsd:element name="vSCName" ma:index="18" nillable="true" ma:displayName="vSCName" ma:format="Dropdown" ma:internalName="vSCName">
      <xsd:simpleType>
        <xsd:restriction base="dms:Text">
          <xsd:maxLength value="255"/>
        </xsd:restriction>
      </xsd:simpleType>
    </xsd:element>
    <xsd:element name="vProblemStatement" ma:index="19" nillable="true" ma:displayName="vProblemStatement" ma:format="Dropdown" ma:internalName="vProblemStatement">
      <xsd:simpleType>
        <xsd:restriction base="dms:Note">
          <xsd:maxLength value="255"/>
        </xsd:restriction>
      </xsd:simpleType>
    </xsd:element>
    <xsd:element name="vBaselinePerformance" ma:index="20" nillable="true" ma:displayName="vBaselinePerformance" ma:format="Dropdown" ma:internalName="vBaselinePerformance">
      <xsd:simpleType>
        <xsd:restriction base="dms:Note">
          <xsd:maxLength value="255"/>
        </xsd:restriction>
      </xsd:simpleType>
    </xsd:element>
    <xsd:element name="vRootCauses" ma:index="21" nillable="true" ma:displayName="vRootCauses" ma:format="Dropdown" ma:internalName="vRootCauses">
      <xsd:simpleType>
        <xsd:restriction base="dms:Note">
          <xsd:maxLength value="255"/>
        </xsd:restriction>
      </xsd:simpleType>
    </xsd:element>
    <xsd:element name="vAssumptions" ma:index="22" nillable="true" ma:displayName="vAssumptions" ma:format="Dropdown" ma:internalName="vAssumptions">
      <xsd:simpleType>
        <xsd:restriction base="dms:Note">
          <xsd:maxLength value="255"/>
        </xsd:restriction>
      </xsd:simpleType>
    </xsd:element>
    <xsd:element name="vScope" ma:index="23" nillable="true" ma:displayName="vScope" ma:format="Dropdown" ma:internalName="vScope">
      <xsd:simpleType>
        <xsd:restriction base="dms:Note">
          <xsd:maxLength value="255"/>
        </xsd:restriction>
      </xsd:simpleType>
    </xsd:element>
    <xsd:element name="vNorthStar" ma:index="24" nillable="true" ma:displayName="vNorthStar" ma:format="Dropdown" ma:internalName="vNorthStar">
      <xsd:simpleType>
        <xsd:restriction base="dms:Note">
          <xsd:maxLength value="255"/>
        </xsd:restriction>
      </xsd:simpleType>
    </xsd:element>
    <xsd:element name="vGoals" ma:index="25" nillable="true" ma:displayName="vGoal" ma:format="Dropdown" ma:internalName="vGoals">
      <xsd:simpleType>
        <xsd:restriction base="dms:Note">
          <xsd:maxLength value="255"/>
        </xsd:restriction>
      </xsd:simpleType>
    </xsd:element>
    <xsd:element name="vMeasuredBy" ma:index="26" nillable="true" ma:displayName="vMeasuredBy" ma:format="Dropdown" ma:internalName="vMeasuredBy">
      <xsd:simpleType>
        <xsd:restriction base="dms:Note">
          <xsd:maxLength value="255"/>
        </xsd:restriction>
      </xsd:simpleType>
    </xsd:element>
    <xsd:element name="vSupportingCommanders" ma:index="27" nillable="true" ma:displayName="vSupportingCommanders" ma:format="Dropdown" ma:internalName="vSupportingCommanders">
      <xsd:simpleType>
        <xsd:restriction base="dms:Note">
          <xsd:maxLength value="255"/>
        </xsd:restriction>
      </xsd:simpleType>
    </xsd:element>
    <xsd:element name="vStakeholders" ma:index="28" nillable="true" ma:displayName="vStakeholders" ma:format="Dropdown" ma:internalName="vStakeholders">
      <xsd:simpleType>
        <xsd:restriction base="dms:Note">
          <xsd:maxLength value="255"/>
        </xsd:restriction>
      </xsd:simpleType>
    </xsd:element>
    <xsd:element name="vAlignment" ma:index="29" nillable="true" ma:displayName="vAlignment" ma:format="Dropdown" ma:internalName="vAlignment">
      <xsd:simpleType>
        <xsd:restriction base="dms:Note">
          <xsd:maxLength value="255"/>
        </xsd:restriction>
      </xsd:simpleType>
    </xsd:element>
    <xsd:element name="vBarrierRemoval" ma:index="30" nillable="true" ma:displayName="vBarrierRemoval" ma:format="Dropdown" ma:internalName="vBarrierRemoval">
      <xsd:simpleType>
        <xsd:restriction base="dms:Note">
          <xsd:maxLength value="255"/>
        </xsd:restriction>
      </xsd:simpleType>
    </xsd:element>
    <xsd:element name="vConfidenceFactor" ma:index="31" nillable="true" ma:displayName="vConfidenceFactor" ma:format="Dropdown" ma:internalName="vConfidenceFactor">
      <xsd:simpleType>
        <xsd:restriction base="dms:Text">
          <xsd:maxLength value="255"/>
        </xsd:restriction>
      </xsd:simpleType>
    </xsd:element>
    <xsd:element name="vAssessmentStatus" ma:index="32" nillable="true" ma:displayName="vAssessmentStatus" ma:format="Dropdown" ma:internalName="vAssessmentStatus">
      <xsd:simpleType>
        <xsd:restriction base="dms:Text">
          <xsd:maxLength value="255"/>
        </xsd:restriction>
      </xsd:simpleType>
    </xsd:element>
    <xsd:element name="v1_x002e_1Num" ma:index="33" nillable="true" ma:displayName="v1.1Num" ma:decimals="0" ma:format="Dropdown" ma:internalName="v1_x002e_1Num" ma:percentage="FALSE">
      <xsd:simpleType>
        <xsd:restriction base="dms:Number"/>
      </xsd:simpleType>
    </xsd:element>
    <xsd:element name="v1_x002e_2Num" ma:index="34" nillable="true" ma:displayName="v1.2Num" ma:decimals="0" ma:format="Dropdown" ma:internalName="v1_x002e_2Num" ma:percentage="FALSE">
      <xsd:simpleType>
        <xsd:restriction base="dms:Number"/>
      </xsd:simpleType>
    </xsd:element>
    <xsd:element name="v1_x002e_3Num" ma:index="35" nillable="true" ma:displayName="v1.3Num" ma:decimals="0" ma:format="Dropdown" ma:internalName="v1_x002e_3Num" ma:percentage="FALSE">
      <xsd:simpleType>
        <xsd:restriction base="dms:Number"/>
      </xsd:simpleType>
    </xsd:element>
    <xsd:element name="v1_x002e_4Num" ma:index="36" nillable="true" ma:displayName="v1.4Num" ma:internalName="v1_x002e_4Num">
      <xsd:simpleType>
        <xsd:restriction base="dms:Number"/>
      </xsd:simpleType>
    </xsd:element>
    <xsd:element name="v1_x002e_5Num" ma:index="37" nillable="true" ma:displayName="v1.5Num" ma:format="Dropdown" ma:internalName="v1_x002e_5Num" ma:percentage="FALSE">
      <xsd:simpleType>
        <xsd:restriction base="dms:Number"/>
      </xsd:simpleType>
    </xsd:element>
    <xsd:element name="v1_x002e_6Num" ma:index="38" nillable="true" ma:displayName="v1.6Num" ma:format="Dropdown" ma:internalName="v1_x002e_6Num" ma:percentage="FALSE">
      <xsd:simpleType>
        <xsd:restriction base="dms:Number"/>
      </xsd:simpleType>
    </xsd:element>
    <xsd:element name="v1_x002e_7Num" ma:index="39" nillable="true" ma:displayName="v1.7Num" ma:format="Dropdown" ma:internalName="v1_x002e_7Num" ma:percentage="FALSE">
      <xsd:simpleType>
        <xsd:restriction base="dms:Number"/>
      </xsd:simpleType>
    </xsd:element>
    <xsd:element name="v1_x002e_Comments" ma:index="40" nillable="true" ma:displayName="v1.Comments" ma:format="Dropdown" ma:internalName="v1_x002e_Comments">
      <xsd:simpleType>
        <xsd:restriction base="dms:Note">
          <xsd:maxLength value="255"/>
        </xsd:restriction>
      </xsd:simpleType>
    </xsd:element>
    <xsd:element name="v1_x002e_4" ma:index="41" nillable="true" ma:displayName="v1.4" ma:format="Dropdown" ma:internalName="v1_x002e_4">
      <xsd:simpleType>
        <xsd:restriction base="dms:Text">
          <xsd:maxLength value="255"/>
        </xsd:restriction>
      </xsd:simpleType>
    </xsd:element>
    <xsd:element name="v1_x002e_5" ma:index="42" nillable="true" ma:displayName="v1.5" ma:format="Dropdown" ma:internalName="v1_x002e_5">
      <xsd:simpleType>
        <xsd:restriction base="dms:Text">
          <xsd:maxLength value="255"/>
        </xsd:restriction>
      </xsd:simpleType>
    </xsd:element>
    <xsd:element name="v1_x002e_6" ma:index="43" nillable="true" ma:displayName="v1.6" ma:format="Dropdown" ma:internalName="v1_x002e_6">
      <xsd:simpleType>
        <xsd:restriction base="dms:Text">
          <xsd:maxLength value="255"/>
        </xsd:restriction>
      </xsd:simpleType>
    </xsd:element>
    <xsd:element name="v1_x002e_7" ma:index="44" nillable="true" ma:displayName="v1.7" ma:format="Dropdown" ma:internalName="v1_x002e_7">
      <xsd:simpleType>
        <xsd:restriction base="dms:Text">
          <xsd:maxLength value="255"/>
        </xsd:restriction>
      </xsd:simpleType>
    </xsd:element>
    <xsd:element name="v1_x002e_1" ma:index="45" nillable="true" ma:displayName="v1.1" ma:internalName="v1_x002e_1">
      <xsd:simpleType>
        <xsd:restriction base="dms:Text">
          <xsd:maxLength value="255"/>
        </xsd:restriction>
      </xsd:simpleType>
    </xsd:element>
    <xsd:element name="v1_x002e_2" ma:index="46" nillable="true" ma:displayName="v1.2" ma:internalName="v1_x002e_2">
      <xsd:simpleType>
        <xsd:restriction base="dms:Text">
          <xsd:maxLength value="255"/>
        </xsd:restriction>
      </xsd:simpleType>
    </xsd:element>
    <xsd:element name="v1_x002e_3" ma:index="47" nillable="true" ma:displayName="v1.3" ma:internalName="v1_x002e_3">
      <xsd:simpleType>
        <xsd:restriction base="dms:Text">
          <xsd:maxLength value="255"/>
        </xsd:restriction>
      </xsd:simpleType>
    </xsd:element>
    <xsd:element name="v2_x002e_1" ma:index="48" nillable="true" ma:displayName="v2.1" ma:internalName="v2_x002e_1">
      <xsd:simpleType>
        <xsd:restriction base="dms:Text">
          <xsd:maxLength value="255"/>
        </xsd:restriction>
      </xsd:simpleType>
    </xsd:element>
    <xsd:element name="v2_x002e_2" ma:index="49" nillable="true" ma:displayName="v2.2" ma:internalName="v2_x002e_2">
      <xsd:simpleType>
        <xsd:restriction base="dms:Text">
          <xsd:maxLength value="255"/>
        </xsd:restriction>
      </xsd:simpleType>
    </xsd:element>
    <xsd:element name="v2_x002e_3" ma:index="50" nillable="true" ma:displayName="v2.3" ma:internalName="v2_x002e_3">
      <xsd:simpleType>
        <xsd:restriction base="dms:Text">
          <xsd:maxLength value="255"/>
        </xsd:restriction>
      </xsd:simpleType>
    </xsd:element>
    <xsd:element name="v2_x002e_4" ma:index="51" nillable="true" ma:displayName="v2.4" ma:internalName="v2_x002e_4">
      <xsd:simpleType>
        <xsd:restriction base="dms:Text">
          <xsd:maxLength value="255"/>
        </xsd:restriction>
      </xsd:simpleType>
    </xsd:element>
    <xsd:element name="v2_x002e_5" ma:index="52" nillable="true" ma:displayName="v2.5" ma:internalName="v2_x002e_5">
      <xsd:simpleType>
        <xsd:restriction base="dms:Text">
          <xsd:maxLength value="255"/>
        </xsd:restriction>
      </xsd:simpleType>
    </xsd:element>
    <xsd:element name="v2_x002e_6" ma:index="53" nillable="true" ma:displayName="v2.6" ma:internalName="v2_x002e_6">
      <xsd:simpleType>
        <xsd:restriction base="dms:Text">
          <xsd:maxLength value="255"/>
        </xsd:restriction>
      </xsd:simpleType>
    </xsd:element>
    <xsd:element name="v2_x002e_7" ma:index="54" nillable="true" ma:displayName="v1.8" ma:internalName="v2_x002e_7">
      <xsd:simpleType>
        <xsd:restriction base="dms:Text">
          <xsd:maxLength value="255"/>
        </xsd:restriction>
      </xsd:simpleType>
    </xsd:element>
    <xsd:element name="v2_x002e_8" ma:index="55" nillable="true" ma:displayName="v1.9" ma:internalName="v2_x002e_8">
      <xsd:simpleType>
        <xsd:restriction base="dms:Text">
          <xsd:maxLength value="255"/>
        </xsd:restriction>
      </xsd:simpleType>
    </xsd:element>
    <xsd:element name="v2_x002e_10" ma:index="56" nillable="true" ma:displayName="v1.10" ma:internalName="v2_x002e_10">
      <xsd:simpleType>
        <xsd:restriction base="dms:Text">
          <xsd:maxLength value="255"/>
        </xsd:restriction>
      </xsd:simpleType>
    </xsd:element>
    <xsd:element name="v2_x002e_11" ma:index="57" nillable="true" ma:displayName="v1.11" ma:internalName="v2_x002e_11">
      <xsd:simpleType>
        <xsd:restriction base="dms:Text">
          <xsd:maxLength value="255"/>
        </xsd:restriction>
      </xsd:simpleType>
    </xsd:element>
    <xsd:element name="v2_x002e_12" ma:index="58" nillable="true" ma:displayName="v1.12" ma:internalName="v2_x002e_12">
      <xsd:simpleType>
        <xsd:restriction base="dms:Text">
          <xsd:maxLength value="255"/>
        </xsd:restriction>
      </xsd:simpleType>
    </xsd:element>
    <xsd:element name="v2_x002e_13" ma:index="59" nillable="true" ma:displayName="v1.13" ma:internalName="v2_x002e_13">
      <xsd:simpleType>
        <xsd:restriction base="dms:Text">
          <xsd:maxLength value="255"/>
        </xsd:restriction>
      </xsd:simpleType>
    </xsd:element>
    <xsd:element name="v2_x002e_Comments" ma:index="60" nillable="true" ma:displayName="v2.Comments" ma:internalName="v2_x002e_Comments">
      <xsd:simpleType>
        <xsd:restriction base="dms:Note">
          <xsd:maxLength value="255"/>
        </xsd:restriction>
      </xsd:simpleType>
    </xsd:element>
    <xsd:element name="v3_x002e_1" ma:index="61" nillable="true" ma:displayName="v3.1" ma:internalName="v3_x002e_1">
      <xsd:simpleType>
        <xsd:restriction base="dms:Text">
          <xsd:maxLength value="255"/>
        </xsd:restriction>
      </xsd:simpleType>
    </xsd:element>
    <xsd:element name="v3_x002e_2" ma:index="62" nillable="true" ma:displayName="v3.2" ma:internalName="v3_x002e_2">
      <xsd:simpleType>
        <xsd:restriction base="dms:Text">
          <xsd:maxLength value="255"/>
        </xsd:restriction>
      </xsd:simpleType>
    </xsd:element>
    <xsd:element name="v3_x002e_3" ma:index="63" nillable="true" ma:displayName="v3.3" ma:internalName="v3_x002e_3">
      <xsd:simpleType>
        <xsd:restriction base="dms:Text">
          <xsd:maxLength value="255"/>
        </xsd:restriction>
      </xsd:simpleType>
    </xsd:element>
    <xsd:element name="v3_x002e_4" ma:index="64" nillable="true" ma:displayName="v3.4" ma:internalName="v3_x002e_4">
      <xsd:simpleType>
        <xsd:restriction base="dms:Text">
          <xsd:maxLength value="255"/>
        </xsd:restriction>
      </xsd:simpleType>
    </xsd:element>
    <xsd:element name="v3_x002e_5" ma:index="65" nillable="true" ma:displayName="v3.5" ma:internalName="v3_x002e_5">
      <xsd:simpleType>
        <xsd:restriction base="dms:Text">
          <xsd:maxLength value="255"/>
        </xsd:restriction>
      </xsd:simpleType>
    </xsd:element>
    <xsd:element name="v3_x002e_6" ma:index="66" nillable="true" ma:displayName="v3.6" ma:internalName="v3_x002e_6">
      <xsd:simpleType>
        <xsd:restriction base="dms:Text">
          <xsd:maxLength value="255"/>
        </xsd:restriction>
      </xsd:simpleType>
    </xsd:element>
    <xsd:element name="v3_x002e_7" ma:index="67" nillable="true" ma:displayName="v3.7" ma:internalName="v3_x002e_7">
      <xsd:simpleType>
        <xsd:restriction base="dms:Text">
          <xsd:maxLength value="255"/>
        </xsd:restriction>
      </xsd:simpleType>
    </xsd:element>
    <xsd:element name="v3_x002e_8" ma:index="68" nillable="true" ma:displayName="v3.8" ma:internalName="v3_x002e_8">
      <xsd:simpleType>
        <xsd:restriction base="dms:Text">
          <xsd:maxLength value="255"/>
        </xsd:restriction>
      </xsd:simpleType>
    </xsd:element>
    <xsd:element name="v3_x002e_9" ma:index="69" nillable="true" ma:displayName="v3.9" ma:internalName="v3_x002e_9">
      <xsd:simpleType>
        <xsd:restriction base="dms:Text">
          <xsd:maxLength value="255"/>
        </xsd:restriction>
      </xsd:simpleType>
    </xsd:element>
    <xsd:element name="v3_x002e_10" ma:index="70" nillable="true" ma:displayName="v3.10" ma:internalName="v3_x002e_10">
      <xsd:simpleType>
        <xsd:restriction base="dms:Text">
          <xsd:maxLength value="255"/>
        </xsd:restriction>
      </xsd:simpleType>
    </xsd:element>
    <xsd:element name="v3_x002e_11" ma:index="71" nillable="true" ma:displayName="v3.11" ma:internalName="v3_x002e_11">
      <xsd:simpleType>
        <xsd:restriction base="dms:Text">
          <xsd:maxLength value="255"/>
        </xsd:restriction>
      </xsd:simpleType>
    </xsd:element>
    <xsd:element name="v3_x002e_Comments" ma:index="72" nillable="true" ma:displayName="v3.Comments" ma:internalName="v3_x002e_Comments">
      <xsd:simpleType>
        <xsd:restriction base="dms:Note">
          <xsd:maxLength value="255"/>
        </xsd:restriction>
      </xsd:simpleType>
    </xsd:element>
    <xsd:element name="v4_x002e_1" ma:index="73" nillable="true" ma:displayName="v4.1" ma:internalName="v4_x002e_1">
      <xsd:simpleType>
        <xsd:restriction base="dms:Text">
          <xsd:maxLength value="255"/>
        </xsd:restriction>
      </xsd:simpleType>
    </xsd:element>
    <xsd:element name="v4_x002e_2" ma:index="74" nillable="true" ma:displayName="v4.2" ma:internalName="v4_x002e_2">
      <xsd:simpleType>
        <xsd:restriction base="dms:Text">
          <xsd:maxLength value="255"/>
        </xsd:restriction>
      </xsd:simpleType>
    </xsd:element>
    <xsd:element name="v4_x002e_Comments" ma:index="75" nillable="true" ma:displayName="v4.Comments" ma:internalName="v4_x002e_Comments">
      <xsd:simpleType>
        <xsd:restriction base="dms:Note">
          <xsd:maxLength value="255"/>
        </xsd:restriction>
      </xsd:simpleType>
    </xsd:element>
    <xsd:element name="v5_x002e_1" ma:index="76" nillable="true" ma:displayName="v5.1" ma:internalName="v5_x002e_1">
      <xsd:simpleType>
        <xsd:restriction base="dms:Text">
          <xsd:maxLength value="255"/>
        </xsd:restriction>
      </xsd:simpleType>
    </xsd:element>
    <xsd:element name="v5_x002e_2" ma:index="77" nillable="true" ma:displayName="v5.2" ma:internalName="v5_x002e_2">
      <xsd:simpleType>
        <xsd:restriction base="dms:Text">
          <xsd:maxLength value="255"/>
        </xsd:restriction>
      </xsd:simpleType>
    </xsd:element>
    <xsd:element name="v5_x002e_3" ma:index="78" nillable="true" ma:displayName="v5.3" ma:internalName="v5_x002e_3">
      <xsd:simpleType>
        <xsd:restriction base="dms:Text">
          <xsd:maxLength value="255"/>
        </xsd:restriction>
      </xsd:simpleType>
    </xsd:element>
    <xsd:element name="v5_x002e_4" ma:index="79" nillable="true" ma:displayName="v5.4" ma:internalName="v5_x002e_4">
      <xsd:simpleType>
        <xsd:restriction base="dms:Text">
          <xsd:maxLength value="255"/>
        </xsd:restriction>
      </xsd:simpleType>
    </xsd:element>
    <xsd:element name="v5_x002e_Comments" ma:index="80" nillable="true" ma:displayName="v5.Comments" ma:internalName="v5_x002e_Comments">
      <xsd:simpleType>
        <xsd:restriction base="dms:Note">
          <xsd:maxLength value="255"/>
        </xsd:restriction>
      </xsd:simpleType>
    </xsd:element>
    <xsd:element name="v2_x002e_1Num" ma:index="81" nillable="true" ma:displayName="v2.1Num" ma:internalName="v2_x002e_1Num">
      <xsd:simpleType>
        <xsd:restriction base="dms:Number"/>
      </xsd:simpleType>
    </xsd:element>
    <xsd:element name="v2_x002e_2Num" ma:index="82" nillable="true" ma:displayName="v2.2Num" ma:internalName="v2_x002e_2Num">
      <xsd:simpleType>
        <xsd:restriction base="dms:Number"/>
      </xsd:simpleType>
    </xsd:element>
    <xsd:element name="v2_x002e_3Num" ma:index="83" nillable="true" ma:displayName="v2.3Num" ma:internalName="v2_x002e_3Num">
      <xsd:simpleType>
        <xsd:restriction base="dms:Number"/>
      </xsd:simpleType>
    </xsd:element>
    <xsd:element name="v2_x002e_4Num" ma:index="84" nillable="true" ma:displayName="v2.4Num" ma:internalName="v2_x002e_4Num">
      <xsd:simpleType>
        <xsd:restriction base="dms:Number"/>
      </xsd:simpleType>
    </xsd:element>
    <xsd:element name="v2_x002e_5Num" ma:index="85" nillable="true" ma:displayName="v2.5Num" ma:internalName="v2_x002e_5Num">
      <xsd:simpleType>
        <xsd:restriction base="dms:Number"/>
      </xsd:simpleType>
    </xsd:element>
    <xsd:element name="v2_x002e_6Num" ma:index="86" nillable="true" ma:displayName="v2.6Num" ma:internalName="v2_x002e_6Num">
      <xsd:simpleType>
        <xsd:restriction base="dms:Number"/>
      </xsd:simpleType>
    </xsd:element>
    <xsd:element name="v2_x002e_8Num" ma:index="87" nillable="true" ma:displayName="v1.8Num" ma:internalName="v2_x002e_8Num" ma:percentage="FALSE">
      <xsd:simpleType>
        <xsd:restriction base="dms:Number"/>
      </xsd:simpleType>
    </xsd:element>
    <xsd:element name="v2_x002e_9Num" ma:index="88" nillable="true" ma:displayName="v1.9Num" ma:internalName="v2_x002e_9Num" ma:percentage="FALSE">
      <xsd:simpleType>
        <xsd:restriction base="dms:Number"/>
      </xsd:simpleType>
    </xsd:element>
    <xsd:element name="v2_x002e_10Num" ma:index="89" nillable="true" ma:displayName="v1.10Num" ma:internalName="v2_x002e_10Num" ma:percentage="FALSE">
      <xsd:simpleType>
        <xsd:restriction base="dms:Number"/>
      </xsd:simpleType>
    </xsd:element>
    <xsd:element name="v2_x002e_11Num" ma:index="90" nillable="true" ma:displayName="v1.11Num" ma:internalName="v2_x002e_11Num" ma:percentage="FALSE">
      <xsd:simpleType>
        <xsd:restriction base="dms:Number"/>
      </xsd:simpleType>
    </xsd:element>
    <xsd:element name="v2_x002e_12Num" ma:index="91" nillable="true" ma:displayName="v1.12Num" ma:internalName="v2_x002e_12Num" ma:percentage="FALSE">
      <xsd:simpleType>
        <xsd:restriction base="dms:Number"/>
      </xsd:simpleType>
    </xsd:element>
    <xsd:element name="v2_x002e_13Num" ma:index="92" nillable="true" ma:displayName="v1.13Num" ma:internalName="v2_x002e_13Num" ma:percentage="FALSE">
      <xsd:simpleType>
        <xsd:restriction base="dms:Number"/>
      </xsd:simpleType>
    </xsd:element>
    <xsd:element name="v3_x002e_1Num" ma:index="93" nillable="true" ma:displayName="v3.1Num" ma:internalName="v3_x002e_1Num">
      <xsd:simpleType>
        <xsd:restriction base="dms:Number"/>
      </xsd:simpleType>
    </xsd:element>
    <xsd:element name="v3_x002e_2Num" ma:index="94" nillable="true" ma:displayName="v3.2Num" ma:internalName="v3_x002e_2Num">
      <xsd:simpleType>
        <xsd:restriction base="dms:Number"/>
      </xsd:simpleType>
    </xsd:element>
    <xsd:element name="v3_x002e_3Num" ma:index="95" nillable="true" ma:displayName="v3.3Num" ma:internalName="v3_x002e_3Num">
      <xsd:simpleType>
        <xsd:restriction base="dms:Number"/>
      </xsd:simpleType>
    </xsd:element>
    <xsd:element name="v3_x002e_4Num" ma:index="96" nillable="true" ma:displayName="v3.4Num" ma:internalName="v3_x002e_4Num">
      <xsd:simpleType>
        <xsd:restriction base="dms:Number"/>
      </xsd:simpleType>
    </xsd:element>
    <xsd:element name="v3_x002e_5Num" ma:index="97" nillable="true" ma:displayName="v3.5Num" ma:internalName="v3_x002e_5Num">
      <xsd:simpleType>
        <xsd:restriction base="dms:Number"/>
      </xsd:simpleType>
    </xsd:element>
    <xsd:element name="v3_x002e_6Num" ma:index="98" nillable="true" ma:displayName="v3.6Num" ma:internalName="v3_x002e_6Num">
      <xsd:simpleType>
        <xsd:restriction base="dms:Number"/>
      </xsd:simpleType>
    </xsd:element>
    <xsd:element name="v3_x002e_7Num" ma:index="99" nillable="true" ma:displayName="v3.7Num" ma:internalName="v3_x002e_7Num">
      <xsd:simpleType>
        <xsd:restriction base="dms:Number"/>
      </xsd:simpleType>
    </xsd:element>
    <xsd:element name="v3_x002e_8Num" ma:index="100" nillable="true" ma:displayName="v3.8Num" ma:internalName="v3_x002e_8Num">
      <xsd:simpleType>
        <xsd:restriction base="dms:Number"/>
      </xsd:simpleType>
    </xsd:element>
    <xsd:element name="v3_x002e_9Num" ma:index="101" nillable="true" ma:displayName="v3.9Num" ma:internalName="v3_x002e_9Num">
      <xsd:simpleType>
        <xsd:restriction base="dms:Number"/>
      </xsd:simpleType>
    </xsd:element>
    <xsd:element name="v3_x002e_10Num" ma:index="102" nillable="true" ma:displayName="v3.10Num" ma:internalName="v3_x002e_10Num">
      <xsd:simpleType>
        <xsd:restriction base="dms:Number"/>
      </xsd:simpleType>
    </xsd:element>
    <xsd:element name="v3_x002e_11Num" ma:index="103" nillable="true" ma:displayName="v3.11Num" ma:internalName="v3_x002e_11Num">
      <xsd:simpleType>
        <xsd:restriction base="dms:Number"/>
      </xsd:simpleType>
    </xsd:element>
    <xsd:element name="v4_x002e_1Num" ma:index="104" nillable="true" ma:displayName="v4.1Num" ma:internalName="v4_x002e_1Num">
      <xsd:simpleType>
        <xsd:restriction base="dms:Number"/>
      </xsd:simpleType>
    </xsd:element>
    <xsd:element name="v4_x002e_2Num" ma:index="105" nillable="true" ma:displayName="v4.2Num" ma:internalName="v4_x002e_2Num">
      <xsd:simpleType>
        <xsd:restriction base="dms:Number"/>
      </xsd:simpleType>
    </xsd:element>
    <xsd:element name="v5_x002e_1Num" ma:index="106" nillable="true" ma:displayName="v5.1Num" ma:internalName="v5_x002e_1Num">
      <xsd:simpleType>
        <xsd:restriction base="dms:Number"/>
      </xsd:simpleType>
    </xsd:element>
    <xsd:element name="v5_x002e_2Num" ma:index="107" nillable="true" ma:displayName="v5.2Num" ma:internalName="v5_x002e_2Num">
      <xsd:simpleType>
        <xsd:restriction base="dms:Number"/>
      </xsd:simpleType>
    </xsd:element>
    <xsd:element name="v5_x002e_3Num" ma:index="108" nillable="true" ma:displayName="v5.3Num" ma:internalName="v5_x002e_3Num">
      <xsd:simpleType>
        <xsd:restriction base="dms:Number"/>
      </xsd:simpleType>
    </xsd:element>
    <xsd:element name="v5_x002e_4Num" ma:index="109" nillable="true" ma:displayName="v5.4Num" ma:internalName="v5_x002e_4Num">
      <xsd:simpleType>
        <xsd:restriction base="dms:Number"/>
      </xsd:simpleType>
    </xsd:element>
    <xsd:element name="vCommand" ma:index="110" nillable="true" ma:displayName="vCommand" ma:internalName="vCommand">
      <xsd:simpleType>
        <xsd:restriction base="dms:Text">
          <xsd:maxLength value="255"/>
        </xsd:restriction>
      </xsd:simpleType>
    </xsd:element>
    <xsd:element name="vAssessor" ma:index="111" nillable="true" ma:displayName="vAssessor" ma:internalName="vAssessor">
      <xsd:simpleType>
        <xsd:restriction base="dms:Text">
          <xsd:maxLength value="255"/>
        </xsd:restriction>
      </xsd:simpleType>
    </xsd:element>
    <xsd:element name="vAssessDate" ma:index="112" nillable="true" ma:displayName="vAssessDate" ma:internalName="vAssessDate">
      <xsd:simpleType>
        <xsd:restriction base="dms:Text">
          <xsd:maxLength value="255"/>
        </xsd:restriction>
      </xsd:simpleType>
    </xsd:element>
    <xsd:element name="vAssessmentScore" ma:index="113" nillable="true" ma:displayName="vAssessmentScore" ma:decimals="2" ma:internalName="vAssessmentScore" ma:percentage="FALSE">
      <xsd:simpleType>
        <xsd:restriction base="dms:Number"/>
      </xsd:simpleType>
    </xsd:element>
    <xsd:element name="AssessmentScore_Num" ma:index="114" nillable="true" ma:displayName="vAssessment Score_Num" ma:decimals="0" ma:format="Dropdown" ma:internalName="AssessmentScore_Num" ma:percentage="FALSE">
      <xsd:simpleType>
        <xsd:restriction base="dms:Number"/>
      </xsd:simpleType>
    </xsd:element>
    <xsd:element name="vLocation" ma:index="115" nillable="true" ma:displayName="vLocation" ma:internalName="vLocation">
      <xsd:simpleType>
        <xsd:restriction base="dms:Text">
          <xsd:maxLength value="255"/>
        </xsd:restriction>
      </xsd:simpleType>
    </xsd:element>
    <xsd:element name="vUIC" ma:index="116" nillable="true" ma:displayName="vUIC" ma:internalName="vUIC">
      <xsd:simpleType>
        <xsd:restriction base="dms:Text">
          <xsd:maxLength value="255"/>
        </xsd:restriction>
      </xsd:simpleType>
    </xsd:element>
    <xsd:element name="MediaServiceObjectDetectorVersions" ma:index="117" nillable="true" ma:displayName="MediaServiceObjectDetectorVersions" ma:hidden="true" ma:indexed="true" ma:internalName="MediaServiceObjectDetectorVersions" ma:readOnly="true">
      <xsd:simpleType>
        <xsd:restriction base="dms:Text"/>
      </xsd:simpleType>
    </xsd:element>
    <xsd:element name="MediaServiceGenerationTime" ma:index="118" nillable="true" ma:displayName="MediaServiceGenerationTime" ma:hidden="true" ma:internalName="MediaServiceGenerationTime" ma:readOnly="true">
      <xsd:simpleType>
        <xsd:restriction base="dms:Text"/>
      </xsd:simpleType>
    </xsd:element>
    <xsd:element name="MediaServiceEventHashCode" ma:index="119" nillable="true" ma:displayName="MediaServiceEventHashCode" ma:hidden="true" ma:internalName="MediaServiceEventHashCode" ma:readOnly="true">
      <xsd:simpleType>
        <xsd:restriction base="dms:Text"/>
      </xsd:simpleType>
    </xsd:element>
    <xsd:element name="lcf76f155ced4ddcb4097134ff3c332f" ma:index="121" nillable="true" ma:taxonomy="true" ma:internalName="lcf76f155ced4ddcb4097134ff3c332f" ma:taxonomyFieldName="MediaServiceImageTags" ma:displayName="Image Tags" ma:readOnly="false" ma:fieldId="{5cf76f15-5ced-4ddc-b409-7134ff3c332f}" ma:taxonomyMulti="true" ma:sspId="acef215b-19b7-4691-95f4-27d2fe62d5df" ma:termSetId="09814cd3-568e-fe90-9814-8d621ff8fb84" ma:anchorId="fba54fb3-c3e1-fe81-a776-ca4b69148c4d" ma:open="true" ma:isKeyword="false">
      <xsd:complexType>
        <xsd:sequence>
          <xsd:element ref="pc:Terms" minOccurs="0" maxOccurs="1"/>
        </xsd:sequence>
      </xsd:complexType>
    </xsd:element>
    <xsd:element name="MediaServiceOCR" ma:index="123" nillable="true" ma:displayName="Extracted Text" ma:internalName="MediaServiceOCR" ma:readOnly="true">
      <xsd:simpleType>
        <xsd:restriction base="dms:Note">
          <xsd:maxLength value="255"/>
        </xsd:restriction>
      </xsd:simpleType>
    </xsd:element>
    <xsd:element name="MediaServiceSearchProperties" ma:index="124" nillable="true" ma:displayName="MediaServiceSearchProperties" ma:hidden="true" ma:internalName="MediaServiceSearchProperties" ma:readOnly="true">
      <xsd:simpleType>
        <xsd:restriction base="dms:Note"/>
      </xsd:simpleType>
    </xsd:element>
    <xsd:element name="MediaServiceLocation" ma:index="1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4cdab9-b6d1-411c-b43c-cbd3cb385a5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22" nillable="true" ma:displayName="Taxonomy Catch All Column" ma:hidden="true" ma:list="{bc8b7376-9535-43e5-9396-f75b7bf761fd}" ma:internalName="TaxCatchAll" ma:showField="CatchAllData" ma:web="a94cdab9-b6d1-411c-b43c-cbd3cb385a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a94cdab9-b6d1-411c-b43c-cbd3cb385a52">
      <UserInfo>
        <DisplayName>Stump, Daniel F CTR (USA)</DisplayName>
        <AccountId>102</AccountId>
        <AccountType/>
      </UserInfo>
      <UserInfo>
        <DisplayName>SharingLinks.73df9a87-a9b5-4f80-9056-fd303accd526.OrganizationView.93511c3a-d4b8-4c4e-b269-2d4c17c7eacb</DisplayName>
        <AccountId>122</AccountId>
        <AccountType/>
      </UserInfo>
      <UserInfo>
        <DisplayName>Maddux, Evan C CTR USN DCNO N8 (USA)</DisplayName>
        <AccountId>12</AccountId>
        <AccountType/>
      </UserInfo>
      <UserInfo>
        <DisplayName>Peterson, Carolyn K CDR USN VCNO (USA)</DisplayName>
        <AccountId>129</AccountId>
        <AccountType/>
      </UserInfo>
    </SharedWithUsers>
    <TaxCatchAll xmlns="a94cdab9-b6d1-411c-b43c-cbd3cb385a52" xsi:nil="true"/>
    <lcf76f155ced4ddcb4097134ff3c332f xmlns="a19fcf24-b5a3-4768-8688-f3ccf55adf13">
      <Terms xmlns="http://schemas.microsoft.com/office/infopath/2007/PartnerControls"/>
    </lcf76f155ced4ddcb4097134ff3c332f>
    <v1_x002e_6 xmlns="a19fcf24-b5a3-4768-8688-f3ccf55adf13" xsi:nil="true"/>
    <v1_x002e_3 xmlns="a19fcf24-b5a3-4768-8688-f3ccf55adf13" xsi:nil="true"/>
    <v2_x002e_5 xmlns="a19fcf24-b5a3-4768-8688-f3ccf55adf13" xsi:nil="true"/>
    <v3_x002e_1 xmlns="a19fcf24-b5a3-4768-8688-f3ccf55adf13" xsi:nil="true"/>
    <v3_x002e_4 xmlns="a19fcf24-b5a3-4768-8688-f3ccf55adf13" xsi:nil="true"/>
    <v5_x002e_2 xmlns="a19fcf24-b5a3-4768-8688-f3ccf55adf13" xsi:nil="true"/>
    <vProblemStatement xmlns="a19fcf24-b5a3-4768-8688-f3ccf55adf13" xsi:nil="true"/>
    <vGoals xmlns="a19fcf24-b5a3-4768-8688-f3ccf55adf13" xsi:nil="true"/>
    <_ip_UnifiedCompliancePolicyUIAction xmlns="http://schemas.microsoft.com/sharepoint/v3" xsi:nil="true"/>
    <vAlignment xmlns="a19fcf24-b5a3-4768-8688-f3ccf55adf13" xsi:nil="true"/>
    <vAssumptions xmlns="a19fcf24-b5a3-4768-8688-f3ccf55adf13" xsi:nil="true"/>
    <v1_x002e_1Num xmlns="a19fcf24-b5a3-4768-8688-f3ccf55adf13" xsi:nil="true"/>
    <v1_x002e_4Num xmlns="a19fcf24-b5a3-4768-8688-f3ccf55adf13" xsi:nil="true"/>
    <v3_x002e_Comments xmlns="a19fcf24-b5a3-4768-8688-f3ccf55adf13" xsi:nil="true"/>
    <v2_x002e_2Num xmlns="a19fcf24-b5a3-4768-8688-f3ccf55adf13" xsi:nil="true"/>
    <v3_x002e_3Num xmlns="a19fcf24-b5a3-4768-8688-f3ccf55adf13" xsi:nil="true"/>
    <v3_x002e_6Num xmlns="a19fcf24-b5a3-4768-8688-f3ccf55adf13" xsi:nil="true"/>
    <v4_x002e_1Num xmlns="a19fcf24-b5a3-4768-8688-f3ccf55adf13" xsi:nil="true"/>
    <vAssessmentScore xmlns="a19fcf24-b5a3-4768-8688-f3ccf55adf13" xsi:nil="true"/>
    <vLocation xmlns="a19fcf24-b5a3-4768-8688-f3ccf55adf13" xsi:nil="true"/>
    <v1_x002e_2 xmlns="a19fcf24-b5a3-4768-8688-f3ccf55adf13" xsi:nil="true"/>
    <v2_x002e_1 xmlns="a19fcf24-b5a3-4768-8688-f3ccf55adf13" xsi:nil="true"/>
    <v3_x002e_10 xmlns="a19fcf24-b5a3-4768-8688-f3ccf55adf13" xsi:nil="true"/>
    <v2_x002e_11Num xmlns="a19fcf24-b5a3-4768-8688-f3ccf55adf13" xsi:nil="true"/>
    <vScope xmlns="a19fcf24-b5a3-4768-8688-f3ccf55adf13" xsi:nil="true"/>
    <v3_x002e_11 xmlns="a19fcf24-b5a3-4768-8688-f3ccf55adf13" xsi:nil="true"/>
    <v2_x002e_10Num xmlns="a19fcf24-b5a3-4768-8688-f3ccf55adf13" xsi:nil="true"/>
    <v2_x002e_13Num xmlns="a19fcf24-b5a3-4768-8688-f3ccf55adf13" xsi:nil="true"/>
    <vConfidenceFactor xmlns="a19fcf24-b5a3-4768-8688-f3ccf55adf13" xsi:nil="true"/>
    <v1_x002e_2Num xmlns="a19fcf24-b5a3-4768-8688-f3ccf55adf13" xsi:nil="true"/>
    <v1_x002e_5Num xmlns="a19fcf24-b5a3-4768-8688-f3ccf55adf13" xsi:nil="true"/>
    <v2_x002e_Comments xmlns="a19fcf24-b5a3-4768-8688-f3ccf55adf13" xsi:nil="true"/>
    <v2_x002e_1Num xmlns="a19fcf24-b5a3-4768-8688-f3ccf55adf13" xsi:nil="true"/>
    <v2_x002e_6Num xmlns="a19fcf24-b5a3-4768-8688-f3ccf55adf13" xsi:nil="true"/>
    <v2_x002e_12Num xmlns="a19fcf24-b5a3-4768-8688-f3ccf55adf13" xsi:nil="true"/>
    <v3_x002e_7Num xmlns="a19fcf24-b5a3-4768-8688-f3ccf55adf13" xsi:nil="true"/>
    <v5_x002e_1Num xmlns="a19fcf24-b5a3-4768-8688-f3ccf55adf13" xsi:nil="true"/>
    <vUIC xmlns="a19fcf24-b5a3-4768-8688-f3ccf55adf13" xsi:nil="true"/>
    <vRootCauses xmlns="a19fcf24-b5a3-4768-8688-f3ccf55adf13" xsi:nil="true"/>
    <v1_x002e_5 xmlns="a19fcf24-b5a3-4768-8688-f3ccf55adf13" xsi:nil="true"/>
    <v2_x002e_6 xmlns="a19fcf24-b5a3-4768-8688-f3ccf55adf13" xsi:nil="true"/>
    <v2_x002e_8 xmlns="a19fcf24-b5a3-4768-8688-f3ccf55adf13" xsi:nil="true"/>
    <v2_x002e_10 xmlns="a19fcf24-b5a3-4768-8688-f3ccf55adf13" xsi:nil="true"/>
    <v3_x002e_7 xmlns="a19fcf24-b5a3-4768-8688-f3ccf55adf13" xsi:nil="true"/>
    <v3_x002e_9 xmlns="a19fcf24-b5a3-4768-8688-f3ccf55adf13" xsi:nil="true"/>
    <v5_x002e_1 xmlns="a19fcf24-b5a3-4768-8688-f3ccf55adf13" xsi:nil="true"/>
    <v3_x002e_11Num xmlns="a19fcf24-b5a3-4768-8688-f3ccf55adf13" xsi:nil="true"/>
    <AssessmentScore_Num xmlns="a19fcf24-b5a3-4768-8688-f3ccf55adf13" xsi:nil="true"/>
    <vAOName xmlns="a19fcf24-b5a3-4768-8688-f3ccf55adf13" xsi:nil="true"/>
    <vSCName xmlns="a19fcf24-b5a3-4768-8688-f3ccf55adf13" xsi:nil="true"/>
    <vBaselinePerformance xmlns="a19fcf24-b5a3-4768-8688-f3ccf55adf13" xsi:nil="true"/>
    <vAssessmentStatus xmlns="a19fcf24-b5a3-4768-8688-f3ccf55adf13" xsi:nil="true"/>
    <v2_x002e_11 xmlns="a19fcf24-b5a3-4768-8688-f3ccf55adf13" xsi:nil="true"/>
    <v3_x002e_10Num xmlns="a19fcf24-b5a3-4768-8688-f3ccf55adf13" xsi:nil="true"/>
    <v2_x002e_12 xmlns="a19fcf24-b5a3-4768-8688-f3ccf55adf13" xsi:nil="true"/>
    <_ip_UnifiedCompliancePolicyProperties xmlns="http://schemas.microsoft.com/sharepoint/v3" xsi:nil="true"/>
    <vNorthStar xmlns="a19fcf24-b5a3-4768-8688-f3ccf55adf13" xsi:nil="true"/>
    <v1_x002e_3Num xmlns="a19fcf24-b5a3-4768-8688-f3ccf55adf13" xsi:nil="true"/>
    <v1_x002e_6Num xmlns="a19fcf24-b5a3-4768-8688-f3ccf55adf13" xsi:nil="true"/>
    <v1_x002e_Comments xmlns="a19fcf24-b5a3-4768-8688-f3ccf55adf13" xsi:nil="true"/>
    <v2_x002e_13 xmlns="a19fcf24-b5a3-4768-8688-f3ccf55adf13" xsi:nil="true"/>
    <v2_x002e_5Num xmlns="a19fcf24-b5a3-4768-8688-f3ccf55adf13" xsi:nil="true"/>
    <v3_x002e_1Num xmlns="a19fcf24-b5a3-4768-8688-f3ccf55adf13" xsi:nil="true"/>
    <v3_x002e_4Num xmlns="a19fcf24-b5a3-4768-8688-f3ccf55adf13" xsi:nil="true"/>
    <v5_x002e_2Num xmlns="a19fcf24-b5a3-4768-8688-f3ccf55adf13" xsi:nil="true"/>
    <vForumDate xmlns="a19fcf24-b5a3-4768-8688-f3ccf55adf13" xsi:nil="true"/>
    <v1_x002e_4 xmlns="a19fcf24-b5a3-4768-8688-f3ccf55adf13" xsi:nil="true"/>
    <v1_x002e_1 xmlns="a19fcf24-b5a3-4768-8688-f3ccf55adf13" xsi:nil="true"/>
    <v2_x002e_2 xmlns="a19fcf24-b5a3-4768-8688-f3ccf55adf13" xsi:nil="true"/>
    <v2_x002e_7 xmlns="a19fcf24-b5a3-4768-8688-f3ccf55adf13" xsi:nil="true"/>
    <v3_x002e_3 xmlns="a19fcf24-b5a3-4768-8688-f3ccf55adf13" xsi:nil="true"/>
    <v3_x002e_6 xmlns="a19fcf24-b5a3-4768-8688-f3ccf55adf13" xsi:nil="true"/>
    <v3_x002e_8 xmlns="a19fcf24-b5a3-4768-8688-f3ccf55adf13" xsi:nil="true"/>
    <v4_x002e_1 xmlns="a19fcf24-b5a3-4768-8688-f3ccf55adf13" xsi:nil="true"/>
    <vSupportingCommanders xmlns="a19fcf24-b5a3-4768-8688-f3ccf55adf13" xsi:nil="true"/>
    <vEffort xmlns="a19fcf24-b5a3-4768-8688-f3ccf55adf13" xsi:nil="true"/>
    <vObjective xmlns="a19fcf24-b5a3-4768-8688-f3ccf55adf13" xsi:nil="true"/>
    <vMeasuredBy xmlns="a19fcf24-b5a3-4768-8688-f3ccf55adf13" xsi:nil="true"/>
    <vStakeholders xmlns="a19fcf24-b5a3-4768-8688-f3ccf55adf13" xsi:nil="true"/>
    <v1_x002e_7Num xmlns="a19fcf24-b5a3-4768-8688-f3ccf55adf13" xsi:nil="true"/>
    <v5_x002e_Comments xmlns="a19fcf24-b5a3-4768-8688-f3ccf55adf13" xsi:nil="true"/>
    <v2_x002e_4Num xmlns="a19fcf24-b5a3-4768-8688-f3ccf55adf13" xsi:nil="true"/>
    <v2_x002e_9Num xmlns="a19fcf24-b5a3-4768-8688-f3ccf55adf13" xsi:nil="true"/>
    <v3_x002e_5Num xmlns="a19fcf24-b5a3-4768-8688-f3ccf55adf13" xsi:nil="true"/>
    <v3_x002e_8Num xmlns="a19fcf24-b5a3-4768-8688-f3ccf55adf13" xsi:nil="true"/>
    <v4_x002e_2Num xmlns="a19fcf24-b5a3-4768-8688-f3ccf55adf13" xsi:nil="true"/>
    <v5_x002e_3Num xmlns="a19fcf24-b5a3-4768-8688-f3ccf55adf13" xsi:nil="true"/>
    <v1_x002e_7 xmlns="a19fcf24-b5a3-4768-8688-f3ccf55adf13" xsi:nil="true"/>
    <v2_x002e_3 xmlns="a19fcf24-b5a3-4768-8688-f3ccf55adf13" xsi:nil="true"/>
    <v2_x002e_4 xmlns="a19fcf24-b5a3-4768-8688-f3ccf55adf13" xsi:nil="true"/>
    <v3_x002e_2 xmlns="a19fcf24-b5a3-4768-8688-f3ccf55adf13" xsi:nil="true"/>
    <v3_x002e_5 xmlns="a19fcf24-b5a3-4768-8688-f3ccf55adf13" xsi:nil="true"/>
    <v4_x002e_2 xmlns="a19fcf24-b5a3-4768-8688-f3ccf55adf13" xsi:nil="true"/>
    <v5_x002e_3 xmlns="a19fcf24-b5a3-4768-8688-f3ccf55adf13" xsi:nil="true"/>
    <v5_x002e_4 xmlns="a19fcf24-b5a3-4768-8688-f3ccf55adf13" xsi:nil="true"/>
    <vBarrierRemoval xmlns="a19fcf24-b5a3-4768-8688-f3ccf55adf13" xsi:nil="true"/>
    <vAssessor xmlns="a19fcf24-b5a3-4768-8688-f3ccf55adf13" xsi:nil="true"/>
    <vCommand xmlns="a19fcf24-b5a3-4768-8688-f3ccf55adf13" xsi:nil="true"/>
    <v4_x002e_Comments xmlns="a19fcf24-b5a3-4768-8688-f3ccf55adf13" xsi:nil="true"/>
    <v2_x002e_3Num xmlns="a19fcf24-b5a3-4768-8688-f3ccf55adf13" xsi:nil="true"/>
    <v2_x002e_8Num xmlns="a19fcf24-b5a3-4768-8688-f3ccf55adf13" xsi:nil="true"/>
    <v3_x002e_2Num xmlns="a19fcf24-b5a3-4768-8688-f3ccf55adf13" xsi:nil="true"/>
    <v3_x002e_9Num xmlns="a19fcf24-b5a3-4768-8688-f3ccf55adf13" xsi:nil="true"/>
    <v5_x002e_4Num xmlns="a19fcf24-b5a3-4768-8688-f3ccf55adf13" xsi:nil="true"/>
    <vAssessDate xmlns="a19fcf24-b5a3-4768-8688-f3ccf55adf1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84B5F2D-F22C-4F5C-86F0-B10FB76991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19fcf24-b5a3-4768-8688-f3ccf55adf13"/>
    <ds:schemaRef ds:uri="a94cdab9-b6d1-411c-b43c-cbd3cb385a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0FD4197-C93F-4B25-9413-166F32BC5498}">
  <ds:schemaRefs>
    <ds:schemaRef ds:uri="http://purl.org/dc/elements/1.1/"/>
    <ds:schemaRef ds:uri="b0e3a5a9-cc62-4348-8fec-edf1f0adb846"/>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 ds:uri="823c6bc1-e655-4206-b363-61b5e42e1671"/>
    <ds:schemaRef ds:uri="http://schemas.microsoft.com/office/infopath/2007/PartnerControls"/>
    <ds:schemaRef ds:uri="a94cdab9-b6d1-411c-b43c-cbd3cb385a52"/>
    <ds:schemaRef ds:uri="a19fcf24-b5a3-4768-8688-f3ccf55adf13"/>
    <ds:schemaRef ds:uri="http://schemas.microsoft.com/sharepoint/v3"/>
  </ds:schemaRefs>
</ds:datastoreItem>
</file>

<file path=customXml/itemProps3.xml><?xml version="1.0" encoding="utf-8"?>
<ds:datastoreItem xmlns:ds="http://schemas.openxmlformats.org/officeDocument/2006/customXml" ds:itemID="{8F854451-B12C-4262-A12E-0024714268AA}">
  <ds:schemaRefs>
    <ds:schemaRef ds:uri="http://schemas.microsoft.com/sharepoint/v3/contenttype/forms"/>
  </ds:schemaRefs>
</ds:datastoreItem>
</file>

<file path=docMetadata/LabelInfo.xml><?xml version="1.0" encoding="utf-8"?>
<clbl:labelList xmlns:clbl="http://schemas.microsoft.com/office/2020/mipLabelMetadata">
  <clbl:label id="{b27ac744-d744-4b94-baa9-948b89b4017a}" enabled="1" method="Standard" siteId="{e3333e00-c877-4b87-b6ad-45e942de1750}" removed="0"/>
</clbl:labelList>
</file>

<file path=docProps/app.xml><?xml version="1.0" encoding="utf-8"?>
<Properties xmlns="http://schemas.openxmlformats.org/officeDocument/2006/extended-properties" xmlns:vt="http://schemas.openxmlformats.org/officeDocument/2006/docPropsVTypes">
  <TotalTime>99</TotalTime>
  <Words>4692</Words>
  <Application>Microsoft Office PowerPoint</Application>
  <PresentationFormat>Widescreen</PresentationFormat>
  <Paragraphs>698</Paragraphs>
  <Slides>22</Slides>
  <Notes>21</Notes>
  <HiddenSlides>0</HiddenSlides>
  <MMClips>0</MMClips>
  <ScaleCrop>false</ScaleCrop>
  <HeadingPairs>
    <vt:vector size="4" baseType="variant">
      <vt:variant>
        <vt:lpstr>Theme</vt:lpstr>
      </vt:variant>
      <vt:variant>
        <vt:i4>3</vt:i4>
      </vt:variant>
      <vt:variant>
        <vt:lpstr>Slide Titles</vt:lpstr>
      </vt:variant>
      <vt:variant>
        <vt:i4>22</vt:i4>
      </vt:variant>
    </vt:vector>
  </HeadingPairs>
  <TitlesOfParts>
    <vt:vector size="25" baseType="lpstr">
      <vt:lpstr>2_Default Design</vt:lpstr>
      <vt:lpstr>DAB Graphic Annotated Brief U 2019 Template</vt:lpstr>
      <vt:lpstr>NPIER</vt:lpstr>
      <vt:lpstr>Table of Contents</vt:lpstr>
      <vt:lpstr>P2P Principles and Forum Guidance</vt:lpstr>
      <vt:lpstr>PowerPoint Presentation</vt:lpstr>
      <vt:lpstr>Agenda</vt:lpstr>
      <vt:lpstr>Previously Assigned Actions</vt:lpstr>
      <vt:lpstr>PowerPoint Presentation</vt:lpstr>
      <vt:lpstr>Driver Tree</vt:lpstr>
      <vt:lpstr>Summary of Driver Tree Changes</vt:lpstr>
      <vt:lpstr>Bowler Chart: T#, driver</vt:lpstr>
      <vt:lpstr>Analytic Agenda</vt:lpstr>
      <vt:lpstr>Analytical Initiative Name (Analytic Initiative ID)</vt:lpstr>
      <vt:lpstr>Gap Closure Plan</vt:lpstr>
      <vt:lpstr>Barrier Removal Actions Requested</vt:lpstr>
      <vt:lpstr>Next Steps </vt:lpstr>
      <vt:lpstr>Closing Comments</vt:lpstr>
      <vt:lpstr>PowerPoint Presentation</vt:lpstr>
      <vt:lpstr>Data Dictionary</vt:lpstr>
      <vt:lpstr>Analytic Insights</vt:lpstr>
      <vt:lpstr>Completed Gap Closure Initiatives</vt:lpstr>
      <vt:lpstr>Coaching Kata Allows for Continuous Improvement</vt:lpstr>
      <vt:lpstr>Leading with a GRGB Mindset</vt:lpstr>
      <vt:lpstr>Placeholder for additional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Tripplaar</dc:creator>
  <cp:lastModifiedBy>Altschul, Chloe L CTR (USA)</cp:lastModifiedBy>
  <cp:revision>6</cp:revision>
  <cp:lastPrinted>2026-03-04T15:06:49Z</cp:lastPrinted>
  <dcterms:created xsi:type="dcterms:W3CDTF">2023-07-12T17:07:04Z</dcterms:created>
  <dcterms:modified xsi:type="dcterms:W3CDTF">2026-03-23T14:44:23Z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0x010100998ED7DC9E1E764EB54EFD225770C6C9</vt:lpwstr>
  </property>
  <property fmtid="{D5CDD505-2E9C-101B-9397-08002B2CF9AE}" pid="3" name="MediaServiceImageTags">
    <vt:lpwstr/>
  </property>
</Properties>
</file>